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7"/>
  </p:notesMasterIdLst>
  <p:handoutMasterIdLst>
    <p:handoutMasterId r:id="rId68"/>
  </p:handoutMasterIdLst>
  <p:sldIdLst>
    <p:sldId id="439" r:id="rId3"/>
    <p:sldId id="440" r:id="rId4"/>
    <p:sldId id="441" r:id="rId5"/>
    <p:sldId id="466" r:id="rId6"/>
    <p:sldId id="471" r:id="rId7"/>
    <p:sldId id="502" r:id="rId8"/>
    <p:sldId id="460" r:id="rId9"/>
    <p:sldId id="444" r:id="rId10"/>
    <p:sldId id="503" r:id="rId11"/>
    <p:sldId id="482" r:id="rId12"/>
    <p:sldId id="486" r:id="rId13"/>
    <p:sldId id="467" r:id="rId14"/>
    <p:sldId id="487" r:id="rId15"/>
    <p:sldId id="483" r:id="rId16"/>
    <p:sldId id="469" r:id="rId17"/>
    <p:sldId id="484" r:id="rId18"/>
    <p:sldId id="485" r:id="rId19"/>
    <p:sldId id="492" r:id="rId20"/>
    <p:sldId id="461" r:id="rId21"/>
    <p:sldId id="453" r:id="rId22"/>
    <p:sldId id="454" r:id="rId23"/>
    <p:sldId id="442" r:id="rId24"/>
    <p:sldId id="470" r:id="rId25"/>
    <p:sldId id="449" r:id="rId26"/>
    <p:sldId id="448" r:id="rId27"/>
    <p:sldId id="501" r:id="rId28"/>
    <p:sldId id="504" r:id="rId29"/>
    <p:sldId id="506" r:id="rId30"/>
    <p:sldId id="491" r:id="rId31"/>
    <p:sldId id="495" r:id="rId32"/>
    <p:sldId id="456" r:id="rId33"/>
    <p:sldId id="499" r:id="rId34"/>
    <p:sldId id="436" r:id="rId35"/>
    <p:sldId id="488" r:id="rId36"/>
    <p:sldId id="512" r:id="rId37"/>
    <p:sldId id="455" r:id="rId38"/>
    <p:sldId id="496" r:id="rId39"/>
    <p:sldId id="498" r:id="rId40"/>
    <p:sldId id="452" r:id="rId41"/>
    <p:sldId id="493" r:id="rId42"/>
    <p:sldId id="447" r:id="rId43"/>
    <p:sldId id="481" r:id="rId44"/>
    <p:sldId id="480" r:id="rId45"/>
    <p:sldId id="509" r:id="rId46"/>
    <p:sldId id="494" r:id="rId47"/>
    <p:sldId id="507" r:id="rId48"/>
    <p:sldId id="508" r:id="rId49"/>
    <p:sldId id="510" r:id="rId50"/>
    <p:sldId id="445" r:id="rId51"/>
    <p:sldId id="451" r:id="rId52"/>
    <p:sldId id="474" r:id="rId53"/>
    <p:sldId id="475" r:id="rId54"/>
    <p:sldId id="476" r:id="rId55"/>
    <p:sldId id="477" r:id="rId56"/>
    <p:sldId id="478" r:id="rId57"/>
    <p:sldId id="479" r:id="rId58"/>
    <p:sldId id="463" r:id="rId59"/>
    <p:sldId id="458" r:id="rId60"/>
    <p:sldId id="511" r:id="rId61"/>
    <p:sldId id="464" r:id="rId62"/>
    <p:sldId id="465" r:id="rId63"/>
    <p:sldId id="500" r:id="rId64"/>
    <p:sldId id="459" r:id="rId65"/>
    <p:sldId id="497" r:id="rId6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B30567-AAB6-4551-B592-F192681F2A59}">
          <p14:sldIdLst>
            <p14:sldId id="439"/>
            <p14:sldId id="440"/>
            <p14:sldId id="441"/>
          </p14:sldIdLst>
        </p14:section>
        <p14:section name="Post truth" id="{F17882FA-11C3-4366-8EB1-8FFC4AC70297}">
          <p14:sldIdLst>
            <p14:sldId id="466"/>
            <p14:sldId id="471"/>
            <p14:sldId id="502"/>
            <p14:sldId id="460"/>
            <p14:sldId id="444"/>
            <p14:sldId id="503"/>
            <p14:sldId id="482"/>
            <p14:sldId id="486"/>
            <p14:sldId id="467"/>
          </p14:sldIdLst>
        </p14:section>
        <p14:section name="Scientific literacy" id="{0CC6164C-4704-4A88-8A47-C86B1FBA6BCA}">
          <p14:sldIdLst>
            <p14:sldId id="487"/>
            <p14:sldId id="483"/>
            <p14:sldId id="469"/>
            <p14:sldId id="484"/>
            <p14:sldId id="485"/>
            <p14:sldId id="492"/>
            <p14:sldId id="461"/>
            <p14:sldId id="453"/>
            <p14:sldId id="454"/>
            <p14:sldId id="442"/>
            <p14:sldId id="470"/>
          </p14:sldIdLst>
        </p14:section>
        <p14:section name="hoe wetenschap werkt" id="{5CB93371-A4F9-4411-9BE5-ACD91AE47E70}">
          <p14:sldIdLst>
            <p14:sldId id="449"/>
            <p14:sldId id="448"/>
            <p14:sldId id="501"/>
            <p14:sldId id="504"/>
            <p14:sldId id="506"/>
            <p14:sldId id="491"/>
            <p14:sldId id="495"/>
          </p14:sldIdLst>
        </p14:section>
        <p14:section name="Wat wij onderwijzen" id="{4DE35BA2-444C-4AB7-8767-535D395737D0}">
          <p14:sldIdLst>
            <p14:sldId id="456"/>
            <p14:sldId id="499"/>
            <p14:sldId id="436"/>
            <p14:sldId id="488"/>
            <p14:sldId id="512"/>
            <p14:sldId id="455"/>
            <p14:sldId id="496"/>
            <p14:sldId id="498"/>
            <p14:sldId id="452"/>
            <p14:sldId id="493"/>
            <p14:sldId id="447"/>
            <p14:sldId id="481"/>
            <p14:sldId id="480"/>
            <p14:sldId id="509"/>
            <p14:sldId id="494"/>
            <p14:sldId id="507"/>
            <p14:sldId id="508"/>
            <p14:sldId id="510"/>
            <p14:sldId id="445"/>
            <p14:sldId id="451"/>
            <p14:sldId id="474"/>
            <p14:sldId id="475"/>
            <p14:sldId id="476"/>
            <p14:sldId id="477"/>
            <p14:sldId id="478"/>
            <p14:sldId id="479"/>
            <p14:sldId id="463"/>
            <p14:sldId id="458"/>
            <p14:sldId id="511"/>
          </p14:sldIdLst>
        </p14:section>
        <p14:section name="activiteiten" id="{1095C982-E3EC-491E-8269-19577FB06B26}">
          <p14:sldIdLst>
            <p14:sldId id="464"/>
            <p14:sldId id="465"/>
            <p14:sldId id="500"/>
            <p14:sldId id="459"/>
            <p14:sldId id="49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1" autoAdjust="0"/>
    <p:restoredTop sz="91373" autoAdjust="0"/>
  </p:normalViewPr>
  <p:slideViewPr>
    <p:cSldViewPr snapToGrid="0" snapToObjects="1">
      <p:cViewPr varScale="1">
        <p:scale>
          <a:sx n="95" d="100"/>
          <a:sy n="95" d="100"/>
        </p:scale>
        <p:origin x="922" y="24"/>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AE3B3E-782A-9745-8E84-372F7B6771BF}" type="datetimeFigureOut">
              <a:rPr lang="en-US" smtClean="0"/>
              <a:t>12/19/2025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171C0A-6FC9-E54E-92BE-11816E6C8A1A}" type="slidenum">
              <a:rPr lang="en-US" smtClean="0"/>
              <a:t>‹#›</a:t>
            </a:fld>
            <a:endParaRPr lang="en-US" dirty="0"/>
          </a:p>
        </p:txBody>
      </p:sp>
    </p:spTree>
    <p:extLst>
      <p:ext uri="{BB962C8B-B14F-4D97-AF65-F5344CB8AC3E}">
        <p14:creationId xmlns:p14="http://schemas.microsoft.com/office/powerpoint/2010/main" val="164060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2F89E-6B1B-4781-BAEB-22F26C351A9E}" type="datetimeFigureOut">
              <a:rPr lang="nl-NL" smtClean="0"/>
              <a:t>19-12-2025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7A53C-7E13-4A7C-B9DE-003BCBC5EF27}" type="slidenum">
              <a:rPr lang="nl-NL" smtClean="0"/>
              <a:t>‹#›</a:t>
            </a:fld>
            <a:endParaRPr lang="nl-NL"/>
          </a:p>
        </p:txBody>
      </p:sp>
    </p:spTree>
    <p:extLst>
      <p:ext uri="{BB962C8B-B14F-4D97-AF65-F5344CB8AC3E}">
        <p14:creationId xmlns:p14="http://schemas.microsoft.com/office/powerpoint/2010/main" val="457433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Het idee dat ‘wetenschap ook maar een mening is’ lijkt steeds meer voet aan de grond te krijgen in maatschappelijke discussies. Maar dat wetenschappelijke uitspraken nooit met 100% zekerheid gedaan kunnen worden, betekent niet dat ze slechts meningen zijn.</a:t>
            </a:r>
          </a:p>
          <a:p>
            <a:r>
              <a:rPr lang="nl-NL" sz="1200" kern="1200" dirty="0">
                <a:solidFill>
                  <a:schemeClr val="tx1"/>
                </a:solidFill>
                <a:effectLst/>
                <a:latin typeface="+mn-lt"/>
                <a:ea typeface="+mn-ea"/>
                <a:cs typeface="+mn-cs"/>
              </a:rPr>
              <a:t>Hoe brengen we leerlingen bij wat de waarde van wetenschap is – dat we juist vertrouwen kunnen hebben in wetenschappelijke uitspraken, niet ondanks maar dankzij het feit dat ze geen absolute zekerheid bieden? En hoe laten we zien dat het niet gaat om de passie of overtuiging waarmee iemand iets zegt, maar om de kwaliteit van de argumenten zelf?</a:t>
            </a:r>
          </a:p>
          <a:p>
            <a:r>
              <a:rPr lang="nl-NL" sz="1200" kern="1200" dirty="0">
                <a:solidFill>
                  <a:schemeClr val="tx1"/>
                </a:solidFill>
                <a:effectLst/>
                <a:latin typeface="+mn-lt"/>
                <a:ea typeface="+mn-ea"/>
                <a:cs typeface="+mn-cs"/>
              </a:rPr>
              <a:t>In deze presentatie staan we stil bij de rol van argumentatie in de wetenschap en in de samenleving. Een complex onderwerp, dat vraagt om eenvoudige manieren om het tastbaar te maken. Daarom bevat deze interactieve presentatie diverse laagdrempelige activiteiten die direct in de klas kunnen worden ingezet om de kritische houding van leerlingen te versterken.</a:t>
            </a:r>
          </a:p>
          <a:p>
            <a:r>
              <a:rPr lang="nl-NL" sz="1200" kern="1200" dirty="0">
                <a:solidFill>
                  <a:schemeClr val="tx1"/>
                </a:solidFill>
                <a:effectLst/>
                <a:latin typeface="+mn-lt"/>
                <a:ea typeface="+mn-ea"/>
                <a:cs typeface="+mn-cs"/>
              </a:rPr>
              <a:t> </a:t>
            </a:r>
          </a:p>
          <a:p>
            <a:endParaRPr lang="nl-NL" dirty="0"/>
          </a:p>
        </p:txBody>
      </p:sp>
      <p:sp>
        <p:nvSpPr>
          <p:cNvPr id="4" name="Slide Number Placeholder 3"/>
          <p:cNvSpPr>
            <a:spLocks noGrp="1"/>
          </p:cNvSpPr>
          <p:nvPr>
            <p:ph type="sldNum" sz="quarter" idx="5"/>
          </p:nvPr>
        </p:nvSpPr>
        <p:spPr/>
        <p:txBody>
          <a:bodyPr/>
          <a:lstStyle/>
          <a:p>
            <a:fld id="{D677A53C-7E13-4A7C-B9DE-003BCBC5EF27}" type="slidenum">
              <a:rPr lang="nl-NL" smtClean="0"/>
              <a:t>1</a:t>
            </a:fld>
            <a:endParaRPr lang="nl-NL"/>
          </a:p>
        </p:txBody>
      </p:sp>
    </p:spTree>
    <p:extLst>
      <p:ext uri="{BB962C8B-B14F-4D97-AF65-F5344CB8AC3E}">
        <p14:creationId xmlns:p14="http://schemas.microsoft.com/office/powerpoint/2010/main" val="2752940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677A53C-7E13-4A7C-B9DE-003BCBC5EF27}" type="slidenum">
              <a:rPr lang="nl-NL" smtClean="0"/>
              <a:t>8</a:t>
            </a:fld>
            <a:endParaRPr lang="nl-NL"/>
          </a:p>
        </p:txBody>
      </p:sp>
    </p:spTree>
    <p:extLst>
      <p:ext uri="{BB962C8B-B14F-4D97-AF65-F5344CB8AC3E}">
        <p14:creationId xmlns:p14="http://schemas.microsoft.com/office/powerpoint/2010/main" val="70391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7BC69-B78F-4213-F414-A4E9D912D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E0B12-2A06-DF6A-AE8E-E7CF3B5CA7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D547DB-0350-695F-A501-CC23332A0CE3}"/>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3A90E785-9679-D172-1C0C-9EA4D48A7623}"/>
              </a:ext>
            </a:extLst>
          </p:cNvPr>
          <p:cNvSpPr>
            <a:spLocks noGrp="1"/>
          </p:cNvSpPr>
          <p:nvPr>
            <p:ph type="sldNum" sz="quarter" idx="5"/>
          </p:nvPr>
        </p:nvSpPr>
        <p:spPr/>
        <p:txBody>
          <a:bodyPr/>
          <a:lstStyle/>
          <a:p>
            <a:fld id="{D677A53C-7E13-4A7C-B9DE-003BCBC5EF27}" type="slidenum">
              <a:rPr lang="nl-NL" smtClean="0"/>
              <a:t>9</a:t>
            </a:fld>
            <a:endParaRPr lang="nl-NL"/>
          </a:p>
        </p:txBody>
      </p:sp>
    </p:spTree>
    <p:extLst>
      <p:ext uri="{BB962C8B-B14F-4D97-AF65-F5344CB8AC3E}">
        <p14:creationId xmlns:p14="http://schemas.microsoft.com/office/powerpoint/2010/main" val="4294103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Traditionele</a:t>
            </a:r>
            <a:r>
              <a:rPr lang="en-US" dirty="0"/>
              <a:t> </a:t>
            </a:r>
            <a:r>
              <a:rPr lang="en-US" dirty="0" err="1"/>
              <a:t>aanpak</a:t>
            </a:r>
            <a:endParaRPr lang="nl-NL" dirty="0"/>
          </a:p>
        </p:txBody>
      </p:sp>
      <p:sp>
        <p:nvSpPr>
          <p:cNvPr id="4" name="Slide Number Placeholder 3"/>
          <p:cNvSpPr>
            <a:spLocks noGrp="1"/>
          </p:cNvSpPr>
          <p:nvPr>
            <p:ph type="sldNum" sz="quarter" idx="5"/>
          </p:nvPr>
        </p:nvSpPr>
        <p:spPr/>
        <p:txBody>
          <a:bodyPr/>
          <a:lstStyle/>
          <a:p>
            <a:fld id="{D677A53C-7E13-4A7C-B9DE-003BCBC5EF27}" type="slidenum">
              <a:rPr lang="nl-NL" smtClean="0"/>
              <a:t>31</a:t>
            </a:fld>
            <a:endParaRPr lang="nl-NL"/>
          </a:p>
        </p:txBody>
      </p:sp>
    </p:spTree>
    <p:extLst>
      <p:ext uri="{BB962C8B-B14F-4D97-AF65-F5344CB8AC3E}">
        <p14:creationId xmlns:p14="http://schemas.microsoft.com/office/powerpoint/2010/main" val="113064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examples:</a:t>
            </a:r>
          </a:p>
          <a:p>
            <a:r>
              <a:rPr lang="en-US" dirty="0"/>
              <a:t>outlier – ja maar </a:t>
            </a:r>
            <a:r>
              <a:rPr lang="en-US" dirty="0" err="1"/>
              <a:t>gemeten</a:t>
            </a:r>
            <a:r>
              <a:rPr lang="en-US" dirty="0"/>
              <a:t>. Oke, dan </a:t>
            </a:r>
            <a:r>
              <a:rPr lang="en-US" dirty="0" err="1"/>
              <a:t>eindigt</a:t>
            </a:r>
            <a:r>
              <a:rPr lang="en-US" dirty="0"/>
              <a:t> </a:t>
            </a:r>
            <a:r>
              <a:rPr lang="en-US" dirty="0" err="1"/>
              <a:t>ie</a:t>
            </a:r>
            <a:r>
              <a:rPr lang="en-US" dirty="0"/>
              <a:t> in t </a:t>
            </a:r>
            <a:r>
              <a:rPr lang="en-US" dirty="0" err="1"/>
              <a:t>ravijn</a:t>
            </a:r>
            <a:endParaRPr lang="en-US" dirty="0"/>
          </a:p>
          <a:p>
            <a:r>
              <a:rPr lang="nl-NL" dirty="0"/>
              <a:t>En, echt best gedaan om nauwkeurig te herhalen maar komt niet hetzelfde uit. Dus hele proef opnieuw gedaan.</a:t>
            </a:r>
          </a:p>
        </p:txBody>
      </p:sp>
      <p:sp>
        <p:nvSpPr>
          <p:cNvPr id="4" name="Slide Number Placeholder 3"/>
          <p:cNvSpPr>
            <a:spLocks noGrp="1"/>
          </p:cNvSpPr>
          <p:nvPr>
            <p:ph type="sldNum" sz="quarter" idx="5"/>
          </p:nvPr>
        </p:nvSpPr>
        <p:spPr/>
        <p:txBody>
          <a:bodyPr/>
          <a:lstStyle/>
          <a:p>
            <a:fld id="{D677A53C-7E13-4A7C-B9DE-003BCBC5EF27}" type="slidenum">
              <a:rPr lang="nl-NL" smtClean="0"/>
              <a:t>56</a:t>
            </a:fld>
            <a:endParaRPr lang="nl-NL"/>
          </a:p>
        </p:txBody>
      </p:sp>
    </p:spTree>
    <p:extLst>
      <p:ext uri="{BB962C8B-B14F-4D97-AF65-F5344CB8AC3E}">
        <p14:creationId xmlns:p14="http://schemas.microsoft.com/office/powerpoint/2010/main" val="2270797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02192" y="617247"/>
            <a:ext cx="7265534" cy="2229538"/>
          </a:xfrm>
        </p:spPr>
        <p:txBody>
          <a:bodyPr>
            <a:noAutofit/>
          </a:bodyPr>
          <a:lstStyle>
            <a:lvl1pPr algn="l">
              <a:defRPr sz="6000">
                <a:solidFill>
                  <a:srgbClr val="00A6D6"/>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802192" y="3203297"/>
            <a:ext cx="7067378" cy="1025802"/>
          </a:xfrm>
        </p:spPr>
        <p:txBody>
          <a:bodyPr>
            <a:normAutofit/>
          </a:bodyPr>
          <a:lstStyle>
            <a:lvl1pPr marL="0" indent="0" algn="l">
              <a:buNone/>
              <a:defRPr sz="2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1583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4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7433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3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9144000" cy="5143500"/>
          </a:xfrm>
        </p:spPr>
        <p:txBody>
          <a:bodyPr/>
          <a:lstStyle/>
          <a:p>
            <a:endParaRPr lang="en-US" dirty="0"/>
          </a:p>
        </p:txBody>
      </p:sp>
      <p:pic>
        <p:nvPicPr>
          <p:cNvPr id="12" name="Afbeelding 2" descr="TUDelft_LogoZWAR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9146" y="4663753"/>
            <a:ext cx="1104294" cy="323006"/>
          </a:xfrm>
          <a:prstGeom prst="rect">
            <a:avLst/>
          </a:prstGeom>
        </p:spPr>
      </p:pic>
      <p:sp>
        <p:nvSpPr>
          <p:cNvPr id="13" name="Slide Number Placeholder 5"/>
          <p:cNvSpPr txBox="1">
            <a:spLocks/>
          </p:cNvSpPr>
          <p:nvPr userDrawn="1"/>
        </p:nvSpPr>
        <p:spPr>
          <a:xfrm>
            <a:off x="6651560" y="4815702"/>
            <a:ext cx="231637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mtClean="0"/>
              <a:pPr/>
              <a:t>‹#›</a:t>
            </a:fld>
            <a:endParaRPr lang="en-US" dirty="0"/>
          </a:p>
        </p:txBody>
      </p:sp>
      <p:sp>
        <p:nvSpPr>
          <p:cNvPr id="3" name="TextBox 2"/>
          <p:cNvSpPr txBox="1"/>
          <p:nvPr userDrawn="1"/>
        </p:nvSpPr>
        <p:spPr>
          <a:xfrm>
            <a:off x="-3990281" y="418659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1205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62A2416-1570-3849-86F9-07F78746E1B2}" type="datetimeFigureOut">
              <a:rPr lang="en-US" smtClean="0"/>
              <a:t>12/19/2025</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832CF66-B496-874C-8E08-71A5E0622B6E}" type="slidenum">
              <a:rPr lang="en-US" smtClean="0"/>
              <a:t>‹#›</a:t>
            </a:fld>
            <a:endParaRPr lang="en-US" dirty="0"/>
          </a:p>
        </p:txBody>
      </p:sp>
    </p:spTree>
    <p:extLst>
      <p:ext uri="{BB962C8B-B14F-4D97-AF65-F5344CB8AC3E}">
        <p14:creationId xmlns:p14="http://schemas.microsoft.com/office/powerpoint/2010/main" val="1212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
            <a:ext cx="9144000" cy="5143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777050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3106" y="205979"/>
            <a:ext cx="710646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63106" y="1200150"/>
            <a:ext cx="7106464" cy="34861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8" name="Picture 3" descr="TU_P5#white.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0264" y="4581184"/>
            <a:ext cx="1368883" cy="632424"/>
          </a:xfrm>
          <a:prstGeom prst="rect">
            <a:avLst/>
          </a:prstGeom>
        </p:spPr>
      </p:pic>
      <p:sp>
        <p:nvSpPr>
          <p:cNvPr id="10" name="Slide Number Placeholder 5"/>
          <p:cNvSpPr txBox="1">
            <a:spLocks/>
          </p:cNvSpPr>
          <p:nvPr userDrawn="1"/>
        </p:nvSpPr>
        <p:spPr>
          <a:xfrm>
            <a:off x="6651560" y="4815702"/>
            <a:ext cx="231637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mtClean="0"/>
              <a:pPr/>
              <a:t>‹#›</a:t>
            </a:fld>
            <a:endParaRPr lang="en-US" dirty="0"/>
          </a:p>
        </p:txBody>
      </p:sp>
      <p:sp>
        <p:nvSpPr>
          <p:cNvPr id="9" name="Rectangle 28"/>
          <p:cNvSpPr>
            <a:spLocks noChangeArrowheads="1"/>
          </p:cNvSpPr>
          <p:nvPr userDrawn="1"/>
        </p:nvSpPr>
        <p:spPr bwMode="auto">
          <a:xfrm>
            <a:off x="0" y="0"/>
            <a:ext cx="1576384" cy="5149008"/>
          </a:xfrm>
          <a:prstGeom prst="rect">
            <a:avLst/>
          </a:prstGeom>
          <a:solidFill>
            <a:srgbClr val="00A6D6"/>
          </a:solidFill>
          <a:ln w="9525">
            <a:noFill/>
            <a:miter lim="800000"/>
            <a:headEnd/>
            <a:tailEnd/>
          </a:ln>
        </p:spPr>
        <p:txBody>
          <a:bodyPr wrap="none" lIns="91436" tIns="45719" rIns="91436" bIns="45719" anchor="ctr"/>
          <a:lstStyle/>
          <a:p>
            <a:pPr algn="r"/>
            <a:endParaRPr lang="nl-NL" sz="2100">
              <a:latin typeface="Tahoma" pitchFamily="34" charset="0"/>
            </a:endParaRPr>
          </a:p>
        </p:txBody>
      </p:sp>
      <p:pic>
        <p:nvPicPr>
          <p:cNvPr id="11" name="Picture 3" descr="TU_P5#white.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0264" y="4389330"/>
            <a:ext cx="1368883" cy="843232"/>
          </a:xfrm>
          <a:prstGeom prst="rect">
            <a:avLst/>
          </a:prstGeom>
        </p:spPr>
      </p:pic>
    </p:spTree>
    <p:extLst>
      <p:ext uri="{BB962C8B-B14F-4D97-AF65-F5344CB8AC3E}">
        <p14:creationId xmlns:p14="http://schemas.microsoft.com/office/powerpoint/2010/main" val="3480247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457200" rtl="0" eaLnBrk="1" latinLnBrk="0" hangingPunct="1">
        <a:spcBef>
          <a:spcPct val="0"/>
        </a:spcBef>
        <a:buNone/>
        <a:defRPr sz="3600" kern="1200">
          <a:solidFill>
            <a:srgbClr val="00A6D6"/>
          </a:solidFill>
          <a:latin typeface="Arial"/>
          <a:ea typeface="+mj-ea"/>
          <a:cs typeface="Arial"/>
        </a:defRPr>
      </a:lvl1pPr>
    </p:titleStyle>
    <p:bodyStyle>
      <a:lvl1pPr marL="342900" indent="-342900" algn="l" defTabSz="457200" rtl="0" eaLnBrk="1" latinLnBrk="0" hangingPunct="1">
        <a:spcBef>
          <a:spcPct val="20000"/>
        </a:spcBef>
        <a:buClr>
          <a:srgbClr val="00A6D6"/>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72404" y="205979"/>
            <a:ext cx="7090513"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72404" y="1200150"/>
            <a:ext cx="7090513" cy="36155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6651560" y="4815702"/>
            <a:ext cx="231637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mtClean="0"/>
              <a:pPr/>
              <a:t>‹#›</a:t>
            </a:fld>
            <a:endParaRPr lang="en-US" dirty="0"/>
          </a:p>
        </p:txBody>
      </p:sp>
      <p:pic>
        <p:nvPicPr>
          <p:cNvPr id="6" name="Afbeelding 8" descr="TUDelft_LogoZWART.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624" y="4515071"/>
            <a:ext cx="1104294" cy="430675"/>
          </a:xfrm>
          <a:prstGeom prst="rect">
            <a:avLst/>
          </a:prstGeom>
        </p:spPr>
      </p:pic>
    </p:spTree>
    <p:extLst>
      <p:ext uri="{BB962C8B-B14F-4D97-AF65-F5344CB8AC3E}">
        <p14:creationId xmlns:p14="http://schemas.microsoft.com/office/powerpoint/2010/main" val="1303442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Lst>
  <p:txStyles>
    <p:titleStyle>
      <a:lvl1pPr algn="l" defTabSz="457200" rtl="0" eaLnBrk="1" latinLnBrk="0" hangingPunct="1">
        <a:spcBef>
          <a:spcPct val="0"/>
        </a:spcBef>
        <a:buNone/>
        <a:defRPr sz="3600" kern="1200">
          <a:solidFill>
            <a:srgbClr val="00A6D6"/>
          </a:solidFill>
          <a:latin typeface="Arial"/>
          <a:ea typeface="+mj-ea"/>
          <a:cs typeface="Arial"/>
        </a:defRPr>
      </a:lvl1pPr>
    </p:titleStyle>
    <p:bodyStyle>
      <a:lvl1pPr marL="342900" indent="-342900" algn="l" defTabSz="457200" rtl="0" eaLnBrk="1" latinLnBrk="0" hangingPunct="1">
        <a:spcBef>
          <a:spcPct val="20000"/>
        </a:spcBef>
        <a:buClr>
          <a:srgbClr val="00A6D6"/>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youtu.be/RxyQNEVOElU?si=rEz0eShZe2tQHrIP&amp;t=79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docs.google.com/forms/d/1hfXGl7vuZdkUG3aNWp7MJi-JeebhrY_Mch-odSecXqY/edi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polslab.tnw.tudelft.n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AF8DD2-E18F-EDAE-4172-75E56BF584EA}"/>
              </a:ext>
            </a:extLst>
          </p:cNvPr>
          <p:cNvSpPr>
            <a:spLocks noGrp="1"/>
          </p:cNvSpPr>
          <p:nvPr>
            <p:ph type="ctrTitle"/>
          </p:nvPr>
        </p:nvSpPr>
        <p:spPr>
          <a:xfrm>
            <a:off x="1541077" y="0"/>
            <a:ext cx="7718323" cy="1948070"/>
          </a:xfrm>
        </p:spPr>
        <p:txBody>
          <a:bodyPr/>
          <a:lstStyle/>
          <a:p>
            <a:r>
              <a:rPr lang="nl-NL" sz="2800" b="1" dirty="0">
                <a:solidFill>
                  <a:srgbClr val="002060"/>
                </a:solidFill>
              </a:rPr>
              <a:t>Wetenschap, Argumentatie en Maatschappij</a:t>
            </a:r>
            <a:br>
              <a:rPr lang="nl-NL" sz="2800" dirty="0"/>
            </a:br>
            <a:br>
              <a:rPr lang="nl-NL" sz="2800" dirty="0"/>
            </a:br>
            <a:br>
              <a:rPr lang="nl-NL" sz="2800" dirty="0"/>
            </a:br>
            <a:endParaRPr lang="nl-NL" sz="3600" dirty="0"/>
          </a:p>
        </p:txBody>
      </p:sp>
      <p:sp>
        <p:nvSpPr>
          <p:cNvPr id="8" name="TextBox 7">
            <a:extLst>
              <a:ext uri="{FF2B5EF4-FFF2-40B4-BE49-F238E27FC236}">
                <a16:creationId xmlns:a16="http://schemas.microsoft.com/office/drawing/2014/main" id="{998C05B7-3EF8-FD5D-EDED-10CB8550A198}"/>
              </a:ext>
            </a:extLst>
          </p:cNvPr>
          <p:cNvSpPr txBox="1"/>
          <p:nvPr/>
        </p:nvSpPr>
        <p:spPr>
          <a:xfrm>
            <a:off x="2789713" y="1214742"/>
            <a:ext cx="5092335" cy="954107"/>
          </a:xfrm>
          <a:prstGeom prst="rect">
            <a:avLst/>
          </a:prstGeom>
          <a:noFill/>
        </p:spPr>
        <p:txBody>
          <a:bodyPr wrap="square">
            <a:spAutoFit/>
          </a:bodyPr>
          <a:lstStyle/>
          <a:p>
            <a:pPr algn="ctr"/>
            <a:r>
              <a:rPr lang="nl-NL" sz="2800" dirty="0">
                <a:latin typeface="Abadi ExtraLight" panose="020B0204020104020204" pitchFamily="34" charset="0"/>
                <a:ea typeface="ADLaM Display" panose="020F0502020204030204" pitchFamily="2" charset="0"/>
                <a:cs typeface="ADLaM Display" panose="020F0502020204030204" pitchFamily="2" charset="0"/>
              </a:rPr>
              <a:t>hele simpele activiteiten over een </a:t>
            </a:r>
          </a:p>
          <a:p>
            <a:pPr algn="ctr"/>
            <a:r>
              <a:rPr lang="nl-NL" sz="2800" dirty="0">
                <a:latin typeface="Abadi ExtraLight" panose="020B0204020104020204" pitchFamily="34" charset="0"/>
                <a:ea typeface="ADLaM Display" panose="020F0502020204030204" pitchFamily="2" charset="0"/>
                <a:cs typeface="ADLaM Display" panose="020F0502020204030204" pitchFamily="2" charset="0"/>
              </a:rPr>
              <a:t>best wel ingewikkeld onderwerp…</a:t>
            </a:r>
          </a:p>
        </p:txBody>
      </p:sp>
      <p:sp>
        <p:nvSpPr>
          <p:cNvPr id="2" name="TextBox 1">
            <a:extLst>
              <a:ext uri="{FF2B5EF4-FFF2-40B4-BE49-F238E27FC236}">
                <a16:creationId xmlns:a16="http://schemas.microsoft.com/office/drawing/2014/main" id="{2EC63761-F207-19CA-3AF0-B45C70F15FB2}"/>
              </a:ext>
            </a:extLst>
          </p:cNvPr>
          <p:cNvSpPr txBox="1"/>
          <p:nvPr/>
        </p:nvSpPr>
        <p:spPr>
          <a:xfrm>
            <a:off x="2258254" y="3848157"/>
            <a:ext cx="6155252" cy="923330"/>
          </a:xfrm>
          <a:prstGeom prst="rect">
            <a:avLst/>
          </a:prstGeom>
          <a:noFill/>
        </p:spPr>
        <p:txBody>
          <a:bodyPr wrap="square" rtlCol="0">
            <a:spAutoFit/>
          </a:bodyPr>
          <a:lstStyle/>
          <a:p>
            <a:pPr algn="ctr"/>
            <a:r>
              <a:rPr lang="en-US" dirty="0" err="1">
                <a:solidFill>
                  <a:schemeClr val="bg2">
                    <a:lumMod val="50000"/>
                  </a:schemeClr>
                </a:solidFill>
              </a:rPr>
              <a:t>Geïnspireerd</a:t>
            </a:r>
            <a:r>
              <a:rPr lang="en-US" dirty="0">
                <a:solidFill>
                  <a:schemeClr val="bg2">
                    <a:lumMod val="50000"/>
                  </a:schemeClr>
                </a:solidFill>
              </a:rPr>
              <a:t> door: </a:t>
            </a:r>
          </a:p>
          <a:p>
            <a:pPr algn="ctr"/>
            <a:r>
              <a:rPr lang="en-US" dirty="0">
                <a:solidFill>
                  <a:schemeClr val="bg2">
                    <a:lumMod val="50000"/>
                  </a:schemeClr>
                </a:solidFill>
              </a:rPr>
              <a:t>Science literacy in the twenty-ﬁrst century:</a:t>
            </a:r>
          </a:p>
          <a:p>
            <a:pPr algn="ctr"/>
            <a:r>
              <a:rPr lang="en-US" dirty="0">
                <a:solidFill>
                  <a:schemeClr val="bg2">
                    <a:lumMod val="50000"/>
                  </a:schemeClr>
                </a:solidFill>
              </a:rPr>
              <a:t>informed trust and the competent outsider</a:t>
            </a:r>
            <a:endParaRPr lang="nl-NL" dirty="0">
              <a:solidFill>
                <a:schemeClr val="bg2">
                  <a:lumMod val="50000"/>
                </a:schemeClr>
              </a:solidFill>
            </a:endParaRPr>
          </a:p>
        </p:txBody>
      </p:sp>
    </p:spTree>
    <p:extLst>
      <p:ext uri="{BB962C8B-B14F-4D97-AF65-F5344CB8AC3E}">
        <p14:creationId xmlns:p14="http://schemas.microsoft.com/office/powerpoint/2010/main" val="2389003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680ED-233E-FCED-5BEB-C96CCCA780EB}"/>
              </a:ext>
            </a:extLst>
          </p:cNvPr>
          <p:cNvSpPr>
            <a:spLocks noGrp="1"/>
          </p:cNvSpPr>
          <p:nvPr>
            <p:ph type="title"/>
          </p:nvPr>
        </p:nvSpPr>
        <p:spPr/>
        <p:txBody>
          <a:bodyPr/>
          <a:lstStyle/>
          <a:p>
            <a:r>
              <a:rPr lang="en-US" dirty="0"/>
              <a:t>Post truth</a:t>
            </a:r>
            <a:endParaRPr lang="nl-NL" dirty="0"/>
          </a:p>
        </p:txBody>
      </p:sp>
      <p:sp>
        <p:nvSpPr>
          <p:cNvPr id="4" name="TextBox 3">
            <a:extLst>
              <a:ext uri="{FF2B5EF4-FFF2-40B4-BE49-F238E27FC236}">
                <a16:creationId xmlns:a16="http://schemas.microsoft.com/office/drawing/2014/main" id="{452C4C56-6E4A-233B-096D-3EC002B91E00}"/>
              </a:ext>
            </a:extLst>
          </p:cNvPr>
          <p:cNvSpPr txBox="1"/>
          <p:nvPr/>
        </p:nvSpPr>
        <p:spPr>
          <a:xfrm>
            <a:off x="1763106" y="3729608"/>
            <a:ext cx="2018501" cy="369332"/>
          </a:xfrm>
          <a:prstGeom prst="rect">
            <a:avLst/>
          </a:prstGeom>
          <a:noFill/>
        </p:spPr>
        <p:txBody>
          <a:bodyPr wrap="none" rtlCol="0">
            <a:spAutoFit/>
          </a:bodyPr>
          <a:lstStyle/>
          <a:p>
            <a:r>
              <a:rPr lang="en-US" dirty="0"/>
              <a:t>6.000.000 </a:t>
            </a:r>
            <a:r>
              <a:rPr lang="en-US" dirty="0" err="1"/>
              <a:t>volgers</a:t>
            </a:r>
            <a:endParaRPr lang="nl-NL" dirty="0"/>
          </a:p>
        </p:txBody>
      </p:sp>
      <p:sp>
        <p:nvSpPr>
          <p:cNvPr id="5" name="TextBox 4">
            <a:extLst>
              <a:ext uri="{FF2B5EF4-FFF2-40B4-BE49-F238E27FC236}">
                <a16:creationId xmlns:a16="http://schemas.microsoft.com/office/drawing/2014/main" id="{C8D34A7A-A1EC-7BC6-8372-8562CCBC91F6}"/>
              </a:ext>
            </a:extLst>
          </p:cNvPr>
          <p:cNvSpPr txBox="1"/>
          <p:nvPr/>
        </p:nvSpPr>
        <p:spPr>
          <a:xfrm>
            <a:off x="5377743" y="3740197"/>
            <a:ext cx="3082895" cy="369332"/>
          </a:xfrm>
          <a:prstGeom prst="rect">
            <a:avLst/>
          </a:prstGeom>
          <a:noFill/>
        </p:spPr>
        <p:txBody>
          <a:bodyPr wrap="none" rtlCol="0">
            <a:spAutoFit/>
          </a:bodyPr>
          <a:lstStyle/>
          <a:p>
            <a:r>
              <a:rPr lang="en-US" dirty="0" err="1"/>
              <a:t>geen</a:t>
            </a:r>
            <a:r>
              <a:rPr lang="en-US" dirty="0"/>
              <a:t> </a:t>
            </a:r>
            <a:r>
              <a:rPr lang="en-US" dirty="0" err="1"/>
              <a:t>facebook</a:t>
            </a:r>
            <a:r>
              <a:rPr lang="en-US" dirty="0"/>
              <a:t>/</a:t>
            </a:r>
            <a:r>
              <a:rPr lang="en-US" dirty="0" err="1"/>
              <a:t>instagram</a:t>
            </a:r>
            <a:r>
              <a:rPr lang="en-US" dirty="0"/>
              <a:t>/…</a:t>
            </a:r>
            <a:endParaRPr lang="nl-NL" dirty="0"/>
          </a:p>
        </p:txBody>
      </p:sp>
      <p:sp>
        <p:nvSpPr>
          <p:cNvPr id="6" name="TextBox 5">
            <a:extLst>
              <a:ext uri="{FF2B5EF4-FFF2-40B4-BE49-F238E27FC236}">
                <a16:creationId xmlns:a16="http://schemas.microsoft.com/office/drawing/2014/main" id="{71C3650C-DDCB-74D4-92E6-B61332941E0B}"/>
              </a:ext>
            </a:extLst>
          </p:cNvPr>
          <p:cNvSpPr txBox="1"/>
          <p:nvPr/>
        </p:nvSpPr>
        <p:spPr>
          <a:xfrm>
            <a:off x="2772356" y="4371292"/>
            <a:ext cx="5506636" cy="646331"/>
          </a:xfrm>
          <a:prstGeom prst="rect">
            <a:avLst/>
          </a:prstGeom>
          <a:noFill/>
        </p:spPr>
        <p:txBody>
          <a:bodyPr wrap="none" rtlCol="0">
            <a:spAutoFit/>
          </a:bodyPr>
          <a:lstStyle/>
          <a:p>
            <a:r>
              <a:rPr lang="en-US" dirty="0"/>
              <a:t>Ik </a:t>
            </a:r>
            <a:r>
              <a:rPr lang="en-US" dirty="0" err="1"/>
              <a:t>geloof</a:t>
            </a:r>
            <a:r>
              <a:rPr lang="en-US" dirty="0"/>
              <a:t> het </a:t>
            </a:r>
            <a:r>
              <a:rPr lang="en-US" dirty="0" err="1"/>
              <a:t>niet</a:t>
            </a:r>
            <a:r>
              <a:rPr lang="en-US" dirty="0"/>
              <a:t> want </a:t>
            </a:r>
            <a:r>
              <a:rPr lang="en-US" dirty="0" err="1"/>
              <a:t>ik</a:t>
            </a:r>
            <a:r>
              <a:rPr lang="en-US" dirty="0"/>
              <a:t> ben het er </a:t>
            </a:r>
            <a:r>
              <a:rPr lang="en-US" dirty="0" err="1"/>
              <a:t>niet</a:t>
            </a:r>
            <a:r>
              <a:rPr lang="en-US" dirty="0"/>
              <a:t> mee </a:t>
            </a:r>
            <a:r>
              <a:rPr lang="en-US" dirty="0" err="1"/>
              <a:t>eens</a:t>
            </a:r>
            <a:r>
              <a:rPr lang="en-US" dirty="0"/>
              <a:t>…</a:t>
            </a:r>
          </a:p>
          <a:p>
            <a:r>
              <a:rPr lang="en-US" dirty="0" err="1"/>
              <a:t>Wetenschap</a:t>
            </a:r>
            <a:r>
              <a:rPr lang="en-US" dirty="0"/>
              <a:t> is </a:t>
            </a:r>
            <a:r>
              <a:rPr lang="en-US" dirty="0" err="1"/>
              <a:t>ook</a:t>
            </a:r>
            <a:r>
              <a:rPr lang="en-US" dirty="0"/>
              <a:t> maar </a:t>
            </a:r>
            <a:r>
              <a:rPr lang="en-US" dirty="0" err="1"/>
              <a:t>een</a:t>
            </a:r>
            <a:r>
              <a:rPr lang="en-US" dirty="0"/>
              <a:t> </a:t>
            </a:r>
            <a:r>
              <a:rPr lang="en-US" dirty="0" err="1"/>
              <a:t>mening</a:t>
            </a:r>
            <a:r>
              <a:rPr lang="en-US" dirty="0"/>
              <a:t>…</a:t>
            </a:r>
            <a:endParaRPr lang="nl-NL" dirty="0"/>
          </a:p>
        </p:txBody>
      </p:sp>
      <p:sp>
        <p:nvSpPr>
          <p:cNvPr id="7" name="Speech Bubble: Oval 6">
            <a:extLst>
              <a:ext uri="{FF2B5EF4-FFF2-40B4-BE49-F238E27FC236}">
                <a16:creationId xmlns:a16="http://schemas.microsoft.com/office/drawing/2014/main" id="{769E7FBD-981C-66B1-DEEC-500089593C35}"/>
              </a:ext>
            </a:extLst>
          </p:cNvPr>
          <p:cNvSpPr/>
          <p:nvPr/>
        </p:nvSpPr>
        <p:spPr>
          <a:xfrm>
            <a:off x="2932471" y="745163"/>
            <a:ext cx="3280610" cy="1091814"/>
          </a:xfrm>
          <a:prstGeom prst="wedgeEllipseCallout">
            <a:avLst>
              <a:gd name="adj1" fmla="val -44632"/>
              <a:gd name="adj2" fmla="val 63167"/>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chemeClr val="tx1"/>
                </a:solidFill>
              </a:rPr>
              <a:t>Drink drie weken lang een mix van schone klei en water</a:t>
            </a:r>
          </a:p>
        </p:txBody>
      </p:sp>
      <p:sp>
        <p:nvSpPr>
          <p:cNvPr id="8" name="Speech Bubble: Oval 7">
            <a:extLst>
              <a:ext uri="{FF2B5EF4-FFF2-40B4-BE49-F238E27FC236}">
                <a16:creationId xmlns:a16="http://schemas.microsoft.com/office/drawing/2014/main" id="{82AFC383-8EF6-69FA-8780-FF9F3B62D2F5}"/>
              </a:ext>
            </a:extLst>
          </p:cNvPr>
          <p:cNvSpPr/>
          <p:nvPr/>
        </p:nvSpPr>
        <p:spPr>
          <a:xfrm>
            <a:off x="4743249" y="680678"/>
            <a:ext cx="2646947" cy="682691"/>
          </a:xfrm>
          <a:prstGeom prst="wedgeEllipseCallout">
            <a:avLst>
              <a:gd name="adj1" fmla="val 35065"/>
              <a:gd name="adj2" fmla="val 53768"/>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chemeClr val="tx1"/>
                </a:solidFill>
              </a:rPr>
              <a:t>Doe het niet!!!</a:t>
            </a:r>
          </a:p>
        </p:txBody>
      </p:sp>
      <p:sp>
        <p:nvSpPr>
          <p:cNvPr id="9" name="TextBox 8">
            <a:extLst>
              <a:ext uri="{FF2B5EF4-FFF2-40B4-BE49-F238E27FC236}">
                <a16:creationId xmlns:a16="http://schemas.microsoft.com/office/drawing/2014/main" id="{DE93570A-C696-2D06-1DFA-736F219FD862}"/>
              </a:ext>
            </a:extLst>
          </p:cNvPr>
          <p:cNvSpPr txBox="1"/>
          <p:nvPr/>
        </p:nvSpPr>
        <p:spPr>
          <a:xfrm>
            <a:off x="2379018" y="2208437"/>
            <a:ext cx="1106906" cy="923330"/>
          </a:xfrm>
          <a:prstGeom prst="rect">
            <a:avLst/>
          </a:prstGeom>
          <a:noFill/>
        </p:spPr>
        <p:txBody>
          <a:bodyPr wrap="square" rtlCol="0">
            <a:spAutoFit/>
          </a:bodyPr>
          <a:lstStyle/>
          <a:p>
            <a:r>
              <a:rPr lang="en-US" dirty="0"/>
              <a:t>Foto van </a:t>
            </a:r>
            <a:r>
              <a:rPr lang="en-US" dirty="0" err="1"/>
              <a:t>Doutzen</a:t>
            </a:r>
            <a:r>
              <a:rPr lang="en-US" dirty="0"/>
              <a:t> Kroes</a:t>
            </a:r>
            <a:endParaRPr lang="nl-NL" dirty="0"/>
          </a:p>
        </p:txBody>
      </p:sp>
      <p:sp>
        <p:nvSpPr>
          <p:cNvPr id="10" name="TextBox 9">
            <a:extLst>
              <a:ext uri="{FF2B5EF4-FFF2-40B4-BE49-F238E27FC236}">
                <a16:creationId xmlns:a16="http://schemas.microsoft.com/office/drawing/2014/main" id="{3E2BF1FF-A75A-51DA-0938-3DCC3905993B}"/>
              </a:ext>
            </a:extLst>
          </p:cNvPr>
          <p:cNvSpPr txBox="1"/>
          <p:nvPr/>
        </p:nvSpPr>
        <p:spPr>
          <a:xfrm>
            <a:off x="6201826" y="2180804"/>
            <a:ext cx="1106906" cy="923330"/>
          </a:xfrm>
          <a:prstGeom prst="rect">
            <a:avLst/>
          </a:prstGeom>
          <a:noFill/>
        </p:spPr>
        <p:txBody>
          <a:bodyPr wrap="square" rtlCol="0">
            <a:spAutoFit/>
          </a:bodyPr>
          <a:lstStyle/>
          <a:p>
            <a:r>
              <a:rPr lang="en-US" dirty="0"/>
              <a:t>Foto van </a:t>
            </a:r>
            <a:r>
              <a:rPr lang="en-US" dirty="0" err="1"/>
              <a:t>wetenschapper</a:t>
            </a:r>
            <a:endParaRPr lang="nl-NL" dirty="0"/>
          </a:p>
        </p:txBody>
      </p:sp>
    </p:spTree>
    <p:extLst>
      <p:ext uri="{BB962C8B-B14F-4D97-AF65-F5344CB8AC3E}">
        <p14:creationId xmlns:p14="http://schemas.microsoft.com/office/powerpoint/2010/main" val="3716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A080-2C51-3C03-759F-8A167101C146}"/>
              </a:ext>
            </a:extLst>
          </p:cNvPr>
          <p:cNvSpPr>
            <a:spLocks noGrp="1"/>
          </p:cNvSpPr>
          <p:nvPr>
            <p:ph type="title"/>
          </p:nvPr>
        </p:nvSpPr>
        <p:spPr/>
        <p:txBody>
          <a:bodyPr/>
          <a:lstStyle/>
          <a:p>
            <a:r>
              <a:rPr lang="en-US" dirty="0"/>
              <a:t>Post truth</a:t>
            </a:r>
            <a:endParaRPr lang="nl-NL" dirty="0"/>
          </a:p>
        </p:txBody>
      </p:sp>
      <p:sp>
        <p:nvSpPr>
          <p:cNvPr id="4" name="TextBox 3">
            <a:extLst>
              <a:ext uri="{FF2B5EF4-FFF2-40B4-BE49-F238E27FC236}">
                <a16:creationId xmlns:a16="http://schemas.microsoft.com/office/drawing/2014/main" id="{4F3B80FC-C226-B85F-F847-076C3C36B6F0}"/>
              </a:ext>
            </a:extLst>
          </p:cNvPr>
          <p:cNvSpPr txBox="1"/>
          <p:nvPr/>
        </p:nvSpPr>
        <p:spPr>
          <a:xfrm>
            <a:off x="6039853" y="4734244"/>
            <a:ext cx="4572000" cy="369332"/>
          </a:xfrm>
          <a:prstGeom prst="rect">
            <a:avLst/>
          </a:prstGeom>
          <a:noFill/>
        </p:spPr>
        <p:txBody>
          <a:bodyPr wrap="square">
            <a:spAutoFit/>
          </a:bodyPr>
          <a:lstStyle/>
          <a:p>
            <a:r>
              <a:rPr lang="nl-NL" dirty="0" err="1"/>
              <a:t>Allchin</a:t>
            </a:r>
            <a:r>
              <a:rPr lang="nl-NL" dirty="0"/>
              <a:t> et al. (2024)</a:t>
            </a:r>
          </a:p>
        </p:txBody>
      </p:sp>
      <p:pic>
        <p:nvPicPr>
          <p:cNvPr id="7" name="Picture 6">
            <a:extLst>
              <a:ext uri="{FF2B5EF4-FFF2-40B4-BE49-F238E27FC236}">
                <a16:creationId xmlns:a16="http://schemas.microsoft.com/office/drawing/2014/main" id="{35A8073B-7FD7-3A16-4961-18812828CCA7}"/>
              </a:ext>
            </a:extLst>
          </p:cNvPr>
          <p:cNvPicPr>
            <a:picLocks noChangeAspect="1"/>
          </p:cNvPicPr>
          <p:nvPr/>
        </p:nvPicPr>
        <p:blipFill>
          <a:blip r:embed="rId2"/>
          <a:stretch>
            <a:fillRect/>
          </a:stretch>
        </p:blipFill>
        <p:spPr>
          <a:xfrm>
            <a:off x="5261812" y="746898"/>
            <a:ext cx="3703448" cy="3426924"/>
          </a:xfrm>
          <a:prstGeom prst="rect">
            <a:avLst/>
          </a:prstGeom>
        </p:spPr>
      </p:pic>
      <p:sp>
        <p:nvSpPr>
          <p:cNvPr id="5" name="TextBox 4">
            <a:extLst>
              <a:ext uri="{FF2B5EF4-FFF2-40B4-BE49-F238E27FC236}">
                <a16:creationId xmlns:a16="http://schemas.microsoft.com/office/drawing/2014/main" id="{313B1E99-7DA5-0252-3A26-D02CA36F1920}"/>
              </a:ext>
            </a:extLst>
          </p:cNvPr>
          <p:cNvSpPr txBox="1"/>
          <p:nvPr/>
        </p:nvSpPr>
        <p:spPr>
          <a:xfrm>
            <a:off x="2379018" y="2208437"/>
            <a:ext cx="1106906" cy="923330"/>
          </a:xfrm>
          <a:prstGeom prst="rect">
            <a:avLst/>
          </a:prstGeom>
          <a:noFill/>
        </p:spPr>
        <p:txBody>
          <a:bodyPr wrap="square" rtlCol="0">
            <a:spAutoFit/>
          </a:bodyPr>
          <a:lstStyle/>
          <a:p>
            <a:r>
              <a:rPr lang="en-US" dirty="0"/>
              <a:t>Foto van </a:t>
            </a:r>
            <a:r>
              <a:rPr lang="en-US" dirty="0" err="1"/>
              <a:t>een</a:t>
            </a:r>
            <a:r>
              <a:rPr lang="en-US" dirty="0"/>
              <a:t> tunnel</a:t>
            </a:r>
            <a:endParaRPr lang="nl-NL" dirty="0"/>
          </a:p>
        </p:txBody>
      </p:sp>
    </p:spTree>
    <p:extLst>
      <p:ext uri="{BB962C8B-B14F-4D97-AF65-F5344CB8AC3E}">
        <p14:creationId xmlns:p14="http://schemas.microsoft.com/office/powerpoint/2010/main" val="78242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48EB4-C15F-903A-A5F3-3BE2E5A4F889}"/>
              </a:ext>
            </a:extLst>
          </p:cNvPr>
          <p:cNvSpPr>
            <a:spLocks noGrp="1"/>
          </p:cNvSpPr>
          <p:nvPr>
            <p:ph type="title"/>
          </p:nvPr>
        </p:nvSpPr>
        <p:spPr/>
        <p:txBody>
          <a:bodyPr/>
          <a:lstStyle/>
          <a:p>
            <a:r>
              <a:rPr lang="en-US" dirty="0"/>
              <a:t>Post truth</a:t>
            </a:r>
            <a:endParaRPr lang="nl-NL" dirty="0"/>
          </a:p>
        </p:txBody>
      </p:sp>
      <p:sp>
        <p:nvSpPr>
          <p:cNvPr id="3" name="TextBox 2">
            <a:extLst>
              <a:ext uri="{FF2B5EF4-FFF2-40B4-BE49-F238E27FC236}">
                <a16:creationId xmlns:a16="http://schemas.microsoft.com/office/drawing/2014/main" id="{12CF5D6D-7874-A9CF-A127-B5F294BEB37D}"/>
              </a:ext>
            </a:extLst>
          </p:cNvPr>
          <p:cNvSpPr txBox="1"/>
          <p:nvPr/>
        </p:nvSpPr>
        <p:spPr>
          <a:xfrm>
            <a:off x="1969945" y="1597027"/>
            <a:ext cx="1106906" cy="923330"/>
          </a:xfrm>
          <a:prstGeom prst="rect">
            <a:avLst/>
          </a:prstGeom>
          <a:noFill/>
        </p:spPr>
        <p:txBody>
          <a:bodyPr wrap="square" rtlCol="0">
            <a:spAutoFit/>
          </a:bodyPr>
          <a:lstStyle/>
          <a:p>
            <a:r>
              <a:rPr lang="en-US" dirty="0"/>
              <a:t>Foto van </a:t>
            </a:r>
            <a:r>
              <a:rPr lang="en-US" dirty="0" err="1"/>
              <a:t>montkapje</a:t>
            </a:r>
            <a:endParaRPr lang="nl-NL" dirty="0"/>
          </a:p>
        </p:txBody>
      </p:sp>
      <p:sp>
        <p:nvSpPr>
          <p:cNvPr id="4" name="TextBox 3">
            <a:extLst>
              <a:ext uri="{FF2B5EF4-FFF2-40B4-BE49-F238E27FC236}">
                <a16:creationId xmlns:a16="http://schemas.microsoft.com/office/drawing/2014/main" id="{F1CFDAF1-CB73-5448-05D4-CB5C44A8D392}"/>
              </a:ext>
            </a:extLst>
          </p:cNvPr>
          <p:cNvSpPr txBox="1"/>
          <p:nvPr/>
        </p:nvSpPr>
        <p:spPr>
          <a:xfrm>
            <a:off x="5996511" y="1583632"/>
            <a:ext cx="1430983" cy="646331"/>
          </a:xfrm>
          <a:prstGeom prst="rect">
            <a:avLst/>
          </a:prstGeom>
          <a:noFill/>
        </p:spPr>
        <p:txBody>
          <a:bodyPr wrap="square" rtlCol="0">
            <a:spAutoFit/>
          </a:bodyPr>
          <a:lstStyle/>
          <a:p>
            <a:r>
              <a:rPr lang="en-US" dirty="0"/>
              <a:t>Foto van </a:t>
            </a:r>
            <a:r>
              <a:rPr lang="en-US" dirty="0" err="1"/>
              <a:t>vaccinatie</a:t>
            </a:r>
            <a:endParaRPr lang="nl-NL" dirty="0"/>
          </a:p>
        </p:txBody>
      </p:sp>
      <p:sp>
        <p:nvSpPr>
          <p:cNvPr id="5" name="TextBox 4">
            <a:extLst>
              <a:ext uri="{FF2B5EF4-FFF2-40B4-BE49-F238E27FC236}">
                <a16:creationId xmlns:a16="http://schemas.microsoft.com/office/drawing/2014/main" id="{97D393EE-A41D-1BA9-1BEE-5A9D38293441}"/>
              </a:ext>
            </a:extLst>
          </p:cNvPr>
          <p:cNvSpPr txBox="1"/>
          <p:nvPr/>
        </p:nvSpPr>
        <p:spPr>
          <a:xfrm>
            <a:off x="7427494" y="3539931"/>
            <a:ext cx="1106906" cy="646331"/>
          </a:xfrm>
          <a:prstGeom prst="rect">
            <a:avLst/>
          </a:prstGeom>
          <a:noFill/>
        </p:spPr>
        <p:txBody>
          <a:bodyPr wrap="square" rtlCol="0">
            <a:spAutoFit/>
          </a:bodyPr>
          <a:lstStyle/>
          <a:p>
            <a:r>
              <a:rPr lang="en-US" dirty="0"/>
              <a:t>Foto van </a:t>
            </a:r>
            <a:r>
              <a:rPr lang="en-US" dirty="0" err="1"/>
              <a:t>pillen</a:t>
            </a:r>
            <a:endParaRPr lang="nl-NL" dirty="0"/>
          </a:p>
        </p:txBody>
      </p:sp>
      <p:sp>
        <p:nvSpPr>
          <p:cNvPr id="6" name="TextBox 5">
            <a:extLst>
              <a:ext uri="{FF2B5EF4-FFF2-40B4-BE49-F238E27FC236}">
                <a16:creationId xmlns:a16="http://schemas.microsoft.com/office/drawing/2014/main" id="{05DC2CDC-38A0-0BE1-1609-C3847AA8B263}"/>
              </a:ext>
            </a:extLst>
          </p:cNvPr>
          <p:cNvSpPr txBox="1"/>
          <p:nvPr/>
        </p:nvSpPr>
        <p:spPr>
          <a:xfrm>
            <a:off x="2560269" y="3539931"/>
            <a:ext cx="1747036" cy="1200329"/>
          </a:xfrm>
          <a:prstGeom prst="rect">
            <a:avLst/>
          </a:prstGeom>
          <a:noFill/>
        </p:spPr>
        <p:txBody>
          <a:bodyPr wrap="square" rtlCol="0">
            <a:spAutoFit/>
          </a:bodyPr>
          <a:lstStyle/>
          <a:p>
            <a:r>
              <a:rPr lang="en-US" dirty="0"/>
              <a:t>Foto van </a:t>
            </a:r>
            <a:r>
              <a:rPr lang="en-US" dirty="0" err="1"/>
              <a:t>balans</a:t>
            </a:r>
            <a:r>
              <a:rPr lang="en-US" dirty="0"/>
              <a:t> met links geld </a:t>
            </a:r>
            <a:r>
              <a:rPr lang="en-US" dirty="0" err="1"/>
              <a:t>en</a:t>
            </a:r>
            <a:r>
              <a:rPr lang="en-US" dirty="0"/>
              <a:t> </a:t>
            </a:r>
            <a:r>
              <a:rPr lang="en-US" dirty="0" err="1"/>
              <a:t>rechts</a:t>
            </a:r>
            <a:r>
              <a:rPr lang="en-US" dirty="0"/>
              <a:t> </a:t>
            </a:r>
            <a:r>
              <a:rPr lang="en-US" dirty="0" err="1"/>
              <a:t>een</a:t>
            </a:r>
            <a:r>
              <a:rPr lang="en-US" dirty="0"/>
              <a:t> huis</a:t>
            </a:r>
            <a:endParaRPr lang="nl-NL" dirty="0"/>
          </a:p>
        </p:txBody>
      </p:sp>
    </p:spTree>
    <p:extLst>
      <p:ext uri="{BB962C8B-B14F-4D97-AF65-F5344CB8AC3E}">
        <p14:creationId xmlns:p14="http://schemas.microsoft.com/office/powerpoint/2010/main" val="3752065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AE5F-A660-4507-0E1D-5470DE85DAF6}"/>
              </a:ext>
            </a:extLst>
          </p:cNvPr>
          <p:cNvSpPr>
            <a:spLocks noGrp="1"/>
          </p:cNvSpPr>
          <p:nvPr>
            <p:ph type="title"/>
          </p:nvPr>
        </p:nvSpPr>
        <p:spPr/>
        <p:txBody>
          <a:bodyPr/>
          <a:lstStyle/>
          <a:p>
            <a:endParaRPr lang="nl-NL" dirty="0"/>
          </a:p>
        </p:txBody>
      </p:sp>
      <p:sp>
        <p:nvSpPr>
          <p:cNvPr id="3" name="Content Placeholder 2">
            <a:extLst>
              <a:ext uri="{FF2B5EF4-FFF2-40B4-BE49-F238E27FC236}">
                <a16:creationId xmlns:a16="http://schemas.microsoft.com/office/drawing/2014/main" id="{A057B0C0-A99D-42FA-24B3-E1ECFA54C59B}"/>
              </a:ext>
            </a:extLst>
          </p:cNvPr>
          <p:cNvSpPr>
            <a:spLocks noGrp="1"/>
          </p:cNvSpPr>
          <p:nvPr>
            <p:ph idx="1"/>
          </p:nvPr>
        </p:nvSpPr>
        <p:spPr/>
        <p:txBody>
          <a:bodyPr>
            <a:normAutofit/>
          </a:bodyPr>
          <a:lstStyle/>
          <a:p>
            <a:pPr marL="0" indent="0" algn="ctr">
              <a:buNone/>
            </a:pPr>
            <a:r>
              <a:rPr lang="en-US" sz="2800" dirty="0">
                <a:latin typeface="Abadi ExtraLight" panose="020B0204020104020204" pitchFamily="34" charset="0"/>
                <a:cs typeface="Arabic Typesetting" panose="020F0502020204030204" pitchFamily="66" charset="-78"/>
              </a:rPr>
              <a:t>Hoe </a:t>
            </a:r>
            <a:r>
              <a:rPr lang="en-US" sz="2800" dirty="0" err="1">
                <a:latin typeface="Abadi ExtraLight" panose="020B0204020104020204" pitchFamily="34" charset="0"/>
                <a:cs typeface="Arabic Typesetting" panose="020F0502020204030204" pitchFamily="66" charset="-78"/>
              </a:rPr>
              <a:t>bereiden</a:t>
            </a:r>
            <a:r>
              <a:rPr lang="en-US" sz="2800" dirty="0">
                <a:latin typeface="Abadi ExtraLight" panose="020B0204020104020204" pitchFamily="34" charset="0"/>
                <a:cs typeface="Arabic Typesetting" panose="020F0502020204030204" pitchFamily="66" charset="-78"/>
              </a:rPr>
              <a:t> we de (</a:t>
            </a:r>
            <a:r>
              <a:rPr lang="en-US" sz="2800" dirty="0" err="1">
                <a:latin typeface="Abadi ExtraLight" panose="020B0204020104020204" pitchFamily="34" charset="0"/>
                <a:cs typeface="Arabic Typesetting" panose="020F0502020204030204" pitchFamily="66" charset="-78"/>
              </a:rPr>
              <a:t>huidige</a:t>
            </a:r>
            <a:r>
              <a:rPr lang="en-US" sz="2800" dirty="0">
                <a:latin typeface="Abadi ExtraLight" panose="020B0204020104020204" pitchFamily="34" charset="0"/>
                <a:cs typeface="Arabic Typesetting" panose="020F0502020204030204" pitchFamily="66" charset="-78"/>
              </a:rPr>
              <a:t> &amp; de) </a:t>
            </a:r>
            <a:r>
              <a:rPr lang="en-US" sz="2800" dirty="0" err="1">
                <a:latin typeface="Abadi ExtraLight" panose="020B0204020104020204" pitchFamily="34" charset="0"/>
                <a:cs typeface="Arabic Typesetting" panose="020F0502020204030204" pitchFamily="66" charset="-78"/>
              </a:rPr>
              <a:t>volgende</a:t>
            </a:r>
            <a:r>
              <a:rPr lang="en-US" sz="2800" dirty="0">
                <a:latin typeface="Abadi ExtraLight" panose="020B0204020104020204" pitchFamily="34" charset="0"/>
                <a:cs typeface="Arabic Typesetting" panose="020F0502020204030204" pitchFamily="66" charset="-78"/>
              </a:rPr>
              <a:t> </a:t>
            </a:r>
            <a:r>
              <a:rPr lang="en-US" sz="2800" dirty="0" err="1">
                <a:latin typeface="Abadi ExtraLight" panose="020B0204020104020204" pitchFamily="34" charset="0"/>
                <a:cs typeface="Arabic Typesetting" panose="020F0502020204030204" pitchFamily="66" charset="-78"/>
              </a:rPr>
              <a:t>generatie</a:t>
            </a:r>
            <a:r>
              <a:rPr lang="en-US" sz="2800" dirty="0">
                <a:latin typeface="Abadi ExtraLight" panose="020B0204020104020204" pitchFamily="34" charset="0"/>
                <a:cs typeface="Arabic Typesetting" panose="020F0502020204030204" pitchFamily="66" charset="-78"/>
              </a:rPr>
              <a:t> voor </a:t>
            </a:r>
            <a:r>
              <a:rPr lang="en-US" sz="2800" dirty="0" err="1">
                <a:latin typeface="Abadi ExtraLight" panose="020B0204020104020204" pitchFamily="34" charset="0"/>
                <a:cs typeface="Arabic Typesetting" panose="020F0502020204030204" pitchFamily="66" charset="-78"/>
              </a:rPr>
              <a:t>als</a:t>
            </a:r>
            <a:r>
              <a:rPr lang="en-US" sz="2800" dirty="0">
                <a:latin typeface="Abadi ExtraLight" panose="020B0204020104020204" pitchFamily="34" charset="0"/>
                <a:cs typeface="Arabic Typesetting" panose="020F0502020204030204" pitchFamily="66" charset="-78"/>
              </a:rPr>
              <a:t> </a:t>
            </a:r>
            <a:r>
              <a:rPr lang="en-US" sz="2800" dirty="0" err="1">
                <a:latin typeface="Abadi ExtraLight" panose="020B0204020104020204" pitchFamily="34" charset="0"/>
                <a:cs typeface="Arabic Typesetting" panose="020F0502020204030204" pitchFamily="66" charset="-78"/>
              </a:rPr>
              <a:t>kritische</a:t>
            </a:r>
            <a:r>
              <a:rPr lang="en-US" sz="2800" dirty="0">
                <a:latin typeface="Abadi ExtraLight" panose="020B0204020104020204" pitchFamily="34" charset="0"/>
                <a:cs typeface="Arabic Typesetting" panose="020F0502020204030204" pitchFamily="66" charset="-78"/>
              </a:rPr>
              <a:t> burgers in </a:t>
            </a:r>
            <a:r>
              <a:rPr lang="en-US" sz="2800" dirty="0" err="1">
                <a:latin typeface="Abadi ExtraLight" panose="020B0204020104020204" pitchFamily="34" charset="0"/>
                <a:cs typeface="Arabic Typesetting" panose="020F0502020204030204" pitchFamily="66" charset="-78"/>
              </a:rPr>
              <a:t>een</a:t>
            </a:r>
            <a:r>
              <a:rPr lang="en-US" sz="2800" dirty="0">
                <a:latin typeface="Abadi ExtraLight" panose="020B0204020104020204" pitchFamily="34" charset="0"/>
                <a:cs typeface="Arabic Typesetting" panose="020F0502020204030204" pitchFamily="66" charset="-78"/>
              </a:rPr>
              <a:t> (</a:t>
            </a:r>
            <a:r>
              <a:rPr lang="en-US" sz="2800" dirty="0" err="1">
                <a:latin typeface="Abadi ExtraLight" panose="020B0204020104020204" pitchFamily="34" charset="0"/>
                <a:cs typeface="Arabic Typesetting" panose="020F0502020204030204" pitchFamily="66" charset="-78"/>
              </a:rPr>
              <a:t>technologische</a:t>
            </a:r>
            <a:r>
              <a:rPr lang="en-US" sz="2800" dirty="0">
                <a:latin typeface="Abadi ExtraLight" panose="020B0204020104020204" pitchFamily="34" charset="0"/>
                <a:cs typeface="Arabic Typesetting" panose="020F0502020204030204" pitchFamily="66" charset="-78"/>
              </a:rPr>
              <a:t>) </a:t>
            </a:r>
            <a:r>
              <a:rPr lang="en-US" sz="2800" dirty="0" err="1">
                <a:latin typeface="Abadi ExtraLight" panose="020B0204020104020204" pitchFamily="34" charset="0"/>
                <a:cs typeface="Arabic Typesetting" panose="020F0502020204030204" pitchFamily="66" charset="-78"/>
              </a:rPr>
              <a:t>maatschappij</a:t>
            </a:r>
            <a:r>
              <a:rPr lang="en-US" sz="2800" dirty="0">
                <a:latin typeface="Abadi ExtraLight" panose="020B0204020104020204" pitchFamily="34" charset="0"/>
                <a:cs typeface="Arabic Typesetting" panose="020F0502020204030204" pitchFamily="66" charset="-78"/>
              </a:rPr>
              <a:t>? </a:t>
            </a:r>
            <a:endParaRPr lang="nl-NL" sz="2800" dirty="0">
              <a:latin typeface="Abadi ExtraLight" panose="020B0204020104020204" pitchFamily="34" charset="0"/>
              <a:cs typeface="Arabic Typesetting" panose="020F0502020204030204" pitchFamily="66" charset="-78"/>
            </a:endParaRPr>
          </a:p>
        </p:txBody>
      </p:sp>
    </p:spTree>
    <p:extLst>
      <p:ext uri="{BB962C8B-B14F-4D97-AF65-F5344CB8AC3E}">
        <p14:creationId xmlns:p14="http://schemas.microsoft.com/office/powerpoint/2010/main" val="1904462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15CA-9D49-B44C-FCA3-247B6FA96308}"/>
              </a:ext>
            </a:extLst>
          </p:cNvPr>
          <p:cNvSpPr>
            <a:spLocks noGrp="1"/>
          </p:cNvSpPr>
          <p:nvPr>
            <p:ph type="title"/>
          </p:nvPr>
        </p:nvSpPr>
        <p:spPr/>
        <p:txBody>
          <a:bodyPr/>
          <a:lstStyle/>
          <a:p>
            <a:r>
              <a:rPr lang="en-US" dirty="0"/>
              <a:t>Wetenschappelijk </a:t>
            </a:r>
            <a:r>
              <a:rPr lang="en-US" dirty="0" err="1"/>
              <a:t>geletterdheid</a:t>
            </a:r>
            <a:endParaRPr lang="nl-NL" dirty="0"/>
          </a:p>
        </p:txBody>
      </p:sp>
      <p:sp>
        <p:nvSpPr>
          <p:cNvPr id="3" name="Content Placeholder 2">
            <a:extLst>
              <a:ext uri="{FF2B5EF4-FFF2-40B4-BE49-F238E27FC236}">
                <a16:creationId xmlns:a16="http://schemas.microsoft.com/office/drawing/2014/main" id="{BD9EFBF4-EB5B-DCD5-D712-8CEC0F13FD80}"/>
              </a:ext>
            </a:extLst>
          </p:cNvPr>
          <p:cNvSpPr>
            <a:spLocks noGrp="1"/>
          </p:cNvSpPr>
          <p:nvPr>
            <p:ph idx="1"/>
          </p:nvPr>
        </p:nvSpPr>
        <p:spPr/>
        <p:txBody>
          <a:bodyPr>
            <a:normAutofit/>
          </a:bodyPr>
          <a:lstStyle/>
          <a:p>
            <a:pPr marL="0" indent="0">
              <a:buNone/>
            </a:pPr>
            <a:r>
              <a:rPr lang="en-US" dirty="0"/>
              <a:t>De </a:t>
            </a:r>
            <a:r>
              <a:rPr lang="en-US" dirty="0" err="1"/>
              <a:t>algemene</a:t>
            </a:r>
            <a:r>
              <a:rPr lang="en-US" dirty="0"/>
              <a:t> </a:t>
            </a:r>
            <a:r>
              <a:rPr lang="en-US" dirty="0" err="1"/>
              <a:t>wetenschappelijke</a:t>
            </a:r>
            <a:r>
              <a:rPr lang="en-US" dirty="0"/>
              <a:t> </a:t>
            </a:r>
            <a:r>
              <a:rPr lang="en-US" dirty="0" err="1"/>
              <a:t>bewustzijn</a:t>
            </a:r>
            <a:r>
              <a:rPr lang="en-US" dirty="0"/>
              <a:t> </a:t>
            </a:r>
            <a:r>
              <a:rPr lang="en-US" dirty="0" err="1"/>
              <a:t>en</a:t>
            </a:r>
            <a:r>
              <a:rPr lang="en-US" dirty="0"/>
              <a:t> </a:t>
            </a:r>
            <a:r>
              <a:rPr lang="en-US" dirty="0" err="1"/>
              <a:t>kennis</a:t>
            </a:r>
            <a:r>
              <a:rPr lang="en-US" dirty="0"/>
              <a:t> van </a:t>
            </a:r>
            <a:r>
              <a:rPr lang="en-US" dirty="0" err="1"/>
              <a:t>wetenschap</a:t>
            </a:r>
            <a:r>
              <a:rPr lang="en-US" dirty="0"/>
              <a:t> die </a:t>
            </a:r>
            <a:r>
              <a:rPr lang="en-US" dirty="0" err="1"/>
              <a:t>nodig</a:t>
            </a:r>
            <a:r>
              <a:rPr lang="en-US" dirty="0"/>
              <a:t> is </a:t>
            </a:r>
            <a:r>
              <a:rPr lang="nl-NL" dirty="0"/>
              <a:t>om zinvol deel te nemen aan hedendaagse maatschappelijke vraagstukken. </a:t>
            </a:r>
            <a:endParaRPr lang="en-US" dirty="0"/>
          </a:p>
          <a:p>
            <a:endParaRPr lang="nl-NL" dirty="0"/>
          </a:p>
        </p:txBody>
      </p:sp>
    </p:spTree>
    <p:extLst>
      <p:ext uri="{BB962C8B-B14F-4D97-AF65-F5344CB8AC3E}">
        <p14:creationId xmlns:p14="http://schemas.microsoft.com/office/powerpoint/2010/main" val="285972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5BB4-289D-2035-6B95-69DF0F4F5FA2}"/>
              </a:ext>
            </a:extLst>
          </p:cNvPr>
          <p:cNvSpPr>
            <a:spLocks noGrp="1"/>
          </p:cNvSpPr>
          <p:nvPr>
            <p:ph type="title"/>
          </p:nvPr>
        </p:nvSpPr>
        <p:spPr/>
        <p:txBody>
          <a:bodyPr/>
          <a:lstStyle/>
          <a:p>
            <a:r>
              <a:rPr lang="en-US" dirty="0"/>
              <a:t>Wetenschappelijk </a:t>
            </a:r>
            <a:r>
              <a:rPr lang="en-US" dirty="0" err="1"/>
              <a:t>geletterdheid</a:t>
            </a:r>
            <a:endParaRPr lang="nl-NL" dirty="0"/>
          </a:p>
        </p:txBody>
      </p:sp>
      <p:sp>
        <p:nvSpPr>
          <p:cNvPr id="3" name="Content Placeholder 2">
            <a:extLst>
              <a:ext uri="{FF2B5EF4-FFF2-40B4-BE49-F238E27FC236}">
                <a16:creationId xmlns:a16="http://schemas.microsoft.com/office/drawing/2014/main" id="{4E386E2B-4490-3F67-FDF0-39B3B78772AA}"/>
              </a:ext>
            </a:extLst>
          </p:cNvPr>
          <p:cNvSpPr>
            <a:spLocks noGrp="1"/>
          </p:cNvSpPr>
          <p:nvPr>
            <p:ph idx="1"/>
          </p:nvPr>
        </p:nvSpPr>
        <p:spPr/>
        <p:txBody>
          <a:bodyPr>
            <a:normAutofit/>
          </a:bodyPr>
          <a:lstStyle/>
          <a:p>
            <a:pPr marL="0" indent="0">
              <a:buNone/>
            </a:pPr>
            <a:r>
              <a:rPr lang="en-US" dirty="0">
                <a:latin typeface="Calibri Light" panose="020F0302020204030204" pitchFamily="34" charset="0"/>
                <a:ea typeface="Calibri Light" panose="020F0302020204030204" pitchFamily="34" charset="0"/>
                <a:cs typeface="Calibri Light" panose="020F0302020204030204" pitchFamily="34" charset="0"/>
              </a:rPr>
              <a:t>Personal decisions, for example about diet, smoking, vaccination, or safety, should all be helped by some understanding of the underlying science. Greater familiarity with the nature and the findings of science will also help the individual to resist pseudo-scientific information. An uninformed public is very vulnerable to misleading ideas on, for example, diet or alternative medicine. (Royal Society, </a:t>
            </a:r>
            <a:r>
              <a:rPr lang="nl-NL"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1985</a:t>
            </a:r>
            <a:r>
              <a:rPr lang="nl-NL" dirty="0">
                <a:latin typeface="Calibri Light" panose="020F0302020204030204" pitchFamily="34" charset="0"/>
                <a:ea typeface="Calibri Light" panose="020F0302020204030204" pitchFamily="34" charset="0"/>
                <a:cs typeface="Calibri Light" panose="020F0302020204030204" pitchFamily="34" charset="0"/>
              </a:rPr>
              <a:t>, p. 10)</a:t>
            </a:r>
          </a:p>
        </p:txBody>
      </p:sp>
      <p:sp>
        <p:nvSpPr>
          <p:cNvPr id="4" name="TextBox 3">
            <a:extLst>
              <a:ext uri="{FF2B5EF4-FFF2-40B4-BE49-F238E27FC236}">
                <a16:creationId xmlns:a16="http://schemas.microsoft.com/office/drawing/2014/main" id="{FAB4F0E6-AB26-298D-FAE3-68E8176CF855}"/>
              </a:ext>
            </a:extLst>
          </p:cNvPr>
          <p:cNvSpPr txBox="1"/>
          <p:nvPr/>
        </p:nvSpPr>
        <p:spPr>
          <a:xfrm>
            <a:off x="5646821" y="4638527"/>
            <a:ext cx="3120189" cy="369332"/>
          </a:xfrm>
          <a:prstGeom prst="rect">
            <a:avLst/>
          </a:prstGeom>
          <a:noFill/>
        </p:spPr>
        <p:txBody>
          <a:bodyPr wrap="square" rtlCol="0">
            <a:spAutoFit/>
          </a:bodyPr>
          <a:lstStyle/>
          <a:p>
            <a:r>
              <a:rPr lang="en-US" dirty="0"/>
              <a:t>(</a:t>
            </a:r>
            <a:r>
              <a:rPr lang="en-US" dirty="0" err="1"/>
              <a:t>uit</a:t>
            </a:r>
            <a:r>
              <a:rPr lang="en-US" dirty="0"/>
              <a:t> </a:t>
            </a:r>
            <a:r>
              <a:rPr lang="en-US" dirty="0" err="1"/>
              <a:t>Laugksch</a:t>
            </a:r>
            <a:r>
              <a:rPr lang="en-US" dirty="0"/>
              <a:t>, 2000)</a:t>
            </a:r>
          </a:p>
        </p:txBody>
      </p:sp>
    </p:spTree>
    <p:extLst>
      <p:ext uri="{BB962C8B-B14F-4D97-AF65-F5344CB8AC3E}">
        <p14:creationId xmlns:p14="http://schemas.microsoft.com/office/powerpoint/2010/main" val="597705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CB77-907F-00A7-D1B0-5B1735654781}"/>
              </a:ext>
            </a:extLst>
          </p:cNvPr>
          <p:cNvSpPr>
            <a:spLocks noGrp="1"/>
          </p:cNvSpPr>
          <p:nvPr>
            <p:ph type="title"/>
          </p:nvPr>
        </p:nvSpPr>
        <p:spPr/>
        <p:txBody>
          <a:bodyPr/>
          <a:lstStyle/>
          <a:p>
            <a:r>
              <a:rPr lang="en-US" dirty="0"/>
              <a:t>Wetenschappelijk </a:t>
            </a:r>
            <a:r>
              <a:rPr lang="en-US" dirty="0" err="1"/>
              <a:t>geletterdheid</a:t>
            </a:r>
            <a:endParaRPr lang="nl-NL" dirty="0"/>
          </a:p>
        </p:txBody>
      </p:sp>
      <p:sp>
        <p:nvSpPr>
          <p:cNvPr id="3" name="Content Placeholder 2">
            <a:extLst>
              <a:ext uri="{FF2B5EF4-FFF2-40B4-BE49-F238E27FC236}">
                <a16:creationId xmlns:a16="http://schemas.microsoft.com/office/drawing/2014/main" id="{B3E12759-706B-BD00-7E63-B531876B953F}"/>
              </a:ext>
            </a:extLst>
          </p:cNvPr>
          <p:cNvSpPr>
            <a:spLocks noGrp="1"/>
          </p:cNvSpPr>
          <p:nvPr>
            <p:ph idx="1"/>
          </p:nvPr>
        </p:nvSpPr>
        <p:spPr>
          <a:xfrm>
            <a:off x="1763106" y="1200150"/>
            <a:ext cx="7292662" cy="3486122"/>
          </a:xfrm>
        </p:spPr>
        <p:txBody>
          <a:bodyPr>
            <a:normAutofit/>
          </a:bodyPr>
          <a:lstStyle/>
          <a:p>
            <a:pPr marL="265113" indent="-265113">
              <a:buFont typeface="+mj-lt"/>
              <a:buAutoNum type="arabicPeriod"/>
            </a:pPr>
            <a:r>
              <a:rPr lang="en-US" sz="2000" dirty="0"/>
              <a:t>Kunnen </a:t>
            </a:r>
            <a:r>
              <a:rPr lang="en-US" sz="2000" dirty="0" err="1"/>
              <a:t>verklaren</a:t>
            </a:r>
            <a:r>
              <a:rPr lang="en-US" sz="2000" dirty="0"/>
              <a:t> van </a:t>
            </a:r>
            <a:r>
              <a:rPr lang="en-US" sz="2000" dirty="0" err="1"/>
              <a:t>wetenschappelijke</a:t>
            </a:r>
            <a:r>
              <a:rPr lang="en-US" sz="2000" dirty="0"/>
              <a:t> </a:t>
            </a:r>
            <a:r>
              <a:rPr lang="en-US" sz="2000" dirty="0" err="1"/>
              <a:t>fenomenen</a:t>
            </a:r>
            <a:r>
              <a:rPr lang="en-US" sz="2000" dirty="0"/>
              <a:t>. </a:t>
            </a:r>
          </a:p>
          <a:p>
            <a:pPr marL="265113" indent="-265113">
              <a:buFont typeface="+mj-lt"/>
              <a:buAutoNum type="arabicPeriod"/>
            </a:pPr>
            <a:endParaRPr lang="en-US" sz="2000" dirty="0"/>
          </a:p>
          <a:p>
            <a:pPr marL="265113" indent="-265113">
              <a:buFont typeface="+mj-lt"/>
              <a:buAutoNum type="arabicPeriod"/>
            </a:pPr>
            <a:r>
              <a:rPr lang="en-US" sz="2000" dirty="0" err="1"/>
              <a:t>Evalueren</a:t>
            </a:r>
            <a:r>
              <a:rPr lang="en-US" sz="2000" dirty="0"/>
              <a:t> </a:t>
            </a:r>
            <a:r>
              <a:rPr lang="en-US" sz="2000" dirty="0" err="1"/>
              <a:t>en</a:t>
            </a:r>
            <a:r>
              <a:rPr lang="en-US" sz="2000" dirty="0"/>
              <a:t> </a:t>
            </a:r>
            <a:r>
              <a:rPr lang="en-US" sz="2000" dirty="0" err="1"/>
              <a:t>ontwerpen</a:t>
            </a:r>
            <a:r>
              <a:rPr lang="en-US" sz="2000" dirty="0"/>
              <a:t> van </a:t>
            </a:r>
            <a:r>
              <a:rPr lang="en-US" sz="2000" dirty="0" err="1"/>
              <a:t>wetenschappelijk</a:t>
            </a:r>
            <a:r>
              <a:rPr lang="en-US" sz="2000" dirty="0"/>
              <a:t> </a:t>
            </a:r>
            <a:r>
              <a:rPr lang="en-US" sz="2000" dirty="0" err="1"/>
              <a:t>onderzoek</a:t>
            </a:r>
            <a:r>
              <a:rPr lang="en-US" sz="2000" dirty="0"/>
              <a:t>.</a:t>
            </a:r>
          </a:p>
          <a:p>
            <a:pPr marL="265113" indent="-265113">
              <a:buFont typeface="+mj-lt"/>
              <a:buAutoNum type="arabicPeriod"/>
            </a:pPr>
            <a:endParaRPr lang="en-US" sz="2000" dirty="0"/>
          </a:p>
          <a:p>
            <a:pPr marL="265113" indent="-265113">
              <a:buFont typeface="+mj-lt"/>
              <a:buAutoNum type="arabicPeriod"/>
            </a:pPr>
            <a:r>
              <a:rPr lang="en-US" sz="2000" dirty="0"/>
              <a:t>Wetenschappelijk </a:t>
            </a:r>
            <a:r>
              <a:rPr lang="en-US" sz="2000" dirty="0" err="1"/>
              <a:t>interpreteren</a:t>
            </a:r>
            <a:r>
              <a:rPr lang="en-US" sz="2000" dirty="0"/>
              <a:t> van data </a:t>
            </a:r>
            <a:r>
              <a:rPr lang="en-US" sz="2000" dirty="0" err="1"/>
              <a:t>en</a:t>
            </a:r>
            <a:r>
              <a:rPr lang="en-US" sz="2000" dirty="0"/>
              <a:t> </a:t>
            </a:r>
            <a:r>
              <a:rPr lang="en-US" sz="2000" dirty="0" err="1"/>
              <a:t>bewijs</a:t>
            </a:r>
            <a:r>
              <a:rPr lang="nl-NL" sz="2000" dirty="0"/>
              <a:t>.</a:t>
            </a:r>
            <a:r>
              <a:rPr lang="en-US" sz="2000" dirty="0"/>
              <a:t> </a:t>
            </a:r>
            <a:endParaRPr lang="nl-NL" sz="2000" dirty="0"/>
          </a:p>
        </p:txBody>
      </p:sp>
      <p:sp>
        <p:nvSpPr>
          <p:cNvPr id="4" name="TextBox 3">
            <a:extLst>
              <a:ext uri="{FF2B5EF4-FFF2-40B4-BE49-F238E27FC236}">
                <a16:creationId xmlns:a16="http://schemas.microsoft.com/office/drawing/2014/main" id="{0F1B4AFE-17A9-FBFA-7D22-BC36DDF1DC76}"/>
              </a:ext>
            </a:extLst>
          </p:cNvPr>
          <p:cNvSpPr txBox="1"/>
          <p:nvPr/>
        </p:nvSpPr>
        <p:spPr>
          <a:xfrm>
            <a:off x="6689559" y="4568189"/>
            <a:ext cx="2696599" cy="369332"/>
          </a:xfrm>
          <a:prstGeom prst="rect">
            <a:avLst/>
          </a:prstGeom>
          <a:noFill/>
        </p:spPr>
        <p:txBody>
          <a:bodyPr wrap="square" rtlCol="0">
            <a:spAutoFit/>
          </a:bodyPr>
          <a:lstStyle/>
          <a:p>
            <a:r>
              <a:rPr lang="en-US" dirty="0"/>
              <a:t>(OECD, 2013)</a:t>
            </a:r>
            <a:endParaRPr lang="nl-NL" dirty="0"/>
          </a:p>
        </p:txBody>
      </p:sp>
    </p:spTree>
    <p:extLst>
      <p:ext uri="{BB962C8B-B14F-4D97-AF65-F5344CB8AC3E}">
        <p14:creationId xmlns:p14="http://schemas.microsoft.com/office/powerpoint/2010/main" val="83222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5FFC-9CCF-7D64-46D3-C2206E9F1BD2}"/>
              </a:ext>
            </a:extLst>
          </p:cNvPr>
          <p:cNvSpPr>
            <a:spLocks noGrp="1"/>
          </p:cNvSpPr>
          <p:nvPr>
            <p:ph type="title"/>
          </p:nvPr>
        </p:nvSpPr>
        <p:spPr/>
        <p:txBody>
          <a:bodyPr/>
          <a:lstStyle/>
          <a:p>
            <a:r>
              <a:rPr lang="en-US" dirty="0"/>
              <a:t>Wetenschappelijk </a:t>
            </a:r>
            <a:r>
              <a:rPr lang="en-US" dirty="0" err="1"/>
              <a:t>geletterdheid</a:t>
            </a:r>
            <a:endParaRPr lang="nl-NL" dirty="0"/>
          </a:p>
        </p:txBody>
      </p:sp>
      <p:sp>
        <p:nvSpPr>
          <p:cNvPr id="3" name="Content Placeholder 2">
            <a:extLst>
              <a:ext uri="{FF2B5EF4-FFF2-40B4-BE49-F238E27FC236}">
                <a16:creationId xmlns:a16="http://schemas.microsoft.com/office/drawing/2014/main" id="{F116F077-C59E-F5A8-0697-6AA0E72BF88F}"/>
              </a:ext>
            </a:extLst>
          </p:cNvPr>
          <p:cNvSpPr>
            <a:spLocks noGrp="1"/>
          </p:cNvSpPr>
          <p:nvPr>
            <p:ph idx="1"/>
          </p:nvPr>
        </p:nvSpPr>
        <p:spPr/>
        <p:txBody>
          <a:bodyPr>
            <a:normAutofit/>
          </a:bodyPr>
          <a:lstStyle/>
          <a:p>
            <a:r>
              <a:rPr lang="en-US" sz="2000" dirty="0" err="1"/>
              <a:t>Evalueren</a:t>
            </a:r>
            <a:r>
              <a:rPr lang="en-US" sz="2000" dirty="0"/>
              <a:t> </a:t>
            </a:r>
            <a:r>
              <a:rPr lang="en-US" sz="2000" dirty="0" err="1"/>
              <a:t>en</a:t>
            </a:r>
            <a:r>
              <a:rPr lang="en-US" sz="2000" dirty="0"/>
              <a:t> </a:t>
            </a:r>
            <a:r>
              <a:rPr lang="en-US" sz="2000" dirty="0" err="1"/>
              <a:t>ontwerpen</a:t>
            </a:r>
            <a:r>
              <a:rPr lang="en-US" sz="2000" dirty="0"/>
              <a:t> van </a:t>
            </a:r>
            <a:r>
              <a:rPr lang="en-US" sz="2000" dirty="0" err="1"/>
              <a:t>wetenschappelijk</a:t>
            </a:r>
            <a:r>
              <a:rPr lang="en-US" sz="2000" dirty="0"/>
              <a:t> </a:t>
            </a:r>
            <a:r>
              <a:rPr lang="en-US" sz="2000" dirty="0" err="1"/>
              <a:t>onderzoek</a:t>
            </a:r>
            <a:r>
              <a:rPr lang="en-US" sz="2000" dirty="0"/>
              <a:t>.</a:t>
            </a:r>
          </a:p>
          <a:p>
            <a:pPr lvl="1"/>
            <a:r>
              <a:rPr lang="nl-NL" sz="1800" dirty="0"/>
              <a:t>Beschrijven en beoordelen van wetenschappelijk onderzoek en manieren voorstellen om vragen op wetenschappelijke wijze te beantwoorden.</a:t>
            </a:r>
          </a:p>
          <a:p>
            <a:endParaRPr lang="en-US" sz="2000" dirty="0"/>
          </a:p>
          <a:p>
            <a:r>
              <a:rPr lang="en-US" sz="2000" dirty="0"/>
              <a:t>Wetenschappelijk </a:t>
            </a:r>
            <a:r>
              <a:rPr lang="en-US" sz="2000" dirty="0" err="1"/>
              <a:t>interpreteren</a:t>
            </a:r>
            <a:r>
              <a:rPr lang="en-US" sz="2000" dirty="0"/>
              <a:t> van data </a:t>
            </a:r>
            <a:r>
              <a:rPr lang="en-US" sz="2000" dirty="0" err="1"/>
              <a:t>en</a:t>
            </a:r>
            <a:r>
              <a:rPr lang="en-US" sz="2000" dirty="0"/>
              <a:t> </a:t>
            </a:r>
            <a:r>
              <a:rPr lang="en-US" sz="2000" dirty="0" err="1"/>
              <a:t>bewijs</a:t>
            </a:r>
            <a:r>
              <a:rPr lang="nl-NL" sz="2000" dirty="0"/>
              <a:t>.</a:t>
            </a:r>
            <a:r>
              <a:rPr lang="en-US" sz="2000" dirty="0"/>
              <a:t> </a:t>
            </a:r>
            <a:endParaRPr lang="nl-NL" sz="2000" dirty="0"/>
          </a:p>
          <a:p>
            <a:pPr lvl="1"/>
            <a:r>
              <a:rPr lang="en-US" sz="1800" dirty="0" err="1"/>
              <a:t>Analyseren</a:t>
            </a:r>
            <a:r>
              <a:rPr lang="en-US" sz="1800" dirty="0"/>
              <a:t> </a:t>
            </a:r>
            <a:r>
              <a:rPr lang="en-US" sz="1800" dirty="0" err="1"/>
              <a:t>en</a:t>
            </a:r>
            <a:r>
              <a:rPr lang="en-US" sz="1800" dirty="0"/>
              <a:t> </a:t>
            </a:r>
            <a:r>
              <a:rPr lang="en-US" sz="1800" dirty="0" err="1"/>
              <a:t>evalueren</a:t>
            </a:r>
            <a:r>
              <a:rPr lang="en-US" sz="1800" dirty="0"/>
              <a:t> van data, claims </a:t>
            </a:r>
            <a:r>
              <a:rPr lang="en-US" sz="1800" dirty="0" err="1"/>
              <a:t>en</a:t>
            </a:r>
            <a:r>
              <a:rPr lang="en-US" sz="1800" dirty="0"/>
              <a:t> </a:t>
            </a:r>
            <a:r>
              <a:rPr lang="en-US" sz="1800" dirty="0" err="1"/>
              <a:t>argumenten</a:t>
            </a:r>
            <a:r>
              <a:rPr lang="en-US" sz="1800" dirty="0"/>
              <a:t> </a:t>
            </a:r>
            <a:r>
              <a:rPr lang="nl-NL" sz="1800" dirty="0"/>
              <a:t>in verschillende representaties evalueren en passende wetenschappelijke conclusies trekken</a:t>
            </a:r>
          </a:p>
        </p:txBody>
      </p:sp>
    </p:spTree>
    <p:extLst>
      <p:ext uri="{BB962C8B-B14F-4D97-AF65-F5344CB8AC3E}">
        <p14:creationId xmlns:p14="http://schemas.microsoft.com/office/powerpoint/2010/main" val="17793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8339F-18CA-4815-8848-FFF99805C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731FB4-442D-D336-4CBA-DEEAC66F6623}"/>
              </a:ext>
            </a:extLst>
          </p:cNvPr>
          <p:cNvSpPr>
            <a:spLocks noGrp="1"/>
          </p:cNvSpPr>
          <p:nvPr>
            <p:ph type="title"/>
          </p:nvPr>
        </p:nvSpPr>
        <p:spPr/>
        <p:txBody>
          <a:bodyPr/>
          <a:lstStyle/>
          <a:p>
            <a:r>
              <a:rPr lang="en-US" dirty="0"/>
              <a:t>Wetenschappelijk </a:t>
            </a:r>
            <a:r>
              <a:rPr lang="en-US" dirty="0" err="1"/>
              <a:t>geletterdheid</a:t>
            </a:r>
            <a:endParaRPr lang="nl-NL" dirty="0"/>
          </a:p>
        </p:txBody>
      </p:sp>
      <p:sp>
        <p:nvSpPr>
          <p:cNvPr id="3" name="Content Placeholder 2">
            <a:extLst>
              <a:ext uri="{FF2B5EF4-FFF2-40B4-BE49-F238E27FC236}">
                <a16:creationId xmlns:a16="http://schemas.microsoft.com/office/drawing/2014/main" id="{8E5B4A4E-5EA3-ACC8-6144-3D0B203903E8}"/>
              </a:ext>
            </a:extLst>
          </p:cNvPr>
          <p:cNvSpPr>
            <a:spLocks noGrp="1"/>
          </p:cNvSpPr>
          <p:nvPr>
            <p:ph idx="1"/>
          </p:nvPr>
        </p:nvSpPr>
        <p:spPr/>
        <p:txBody>
          <a:bodyPr>
            <a:normAutofit lnSpcReduction="10000"/>
          </a:bodyPr>
          <a:lstStyle/>
          <a:p>
            <a:r>
              <a:rPr lang="en-US" dirty="0" err="1"/>
              <a:t>Evalueren</a:t>
            </a:r>
            <a:r>
              <a:rPr lang="en-US" dirty="0"/>
              <a:t> </a:t>
            </a:r>
            <a:r>
              <a:rPr lang="en-US" dirty="0" err="1"/>
              <a:t>en</a:t>
            </a:r>
            <a:r>
              <a:rPr lang="en-US" dirty="0"/>
              <a:t> </a:t>
            </a:r>
            <a:r>
              <a:rPr lang="en-US" dirty="0" err="1"/>
              <a:t>ontwerpen</a:t>
            </a:r>
            <a:r>
              <a:rPr lang="en-US" dirty="0"/>
              <a:t> van </a:t>
            </a:r>
            <a:r>
              <a:rPr lang="en-US" dirty="0" err="1"/>
              <a:t>wetenschappelijk</a:t>
            </a:r>
            <a:r>
              <a:rPr lang="en-US" dirty="0"/>
              <a:t> </a:t>
            </a:r>
            <a:r>
              <a:rPr lang="en-US" dirty="0" err="1"/>
              <a:t>onderzoek</a:t>
            </a:r>
            <a:r>
              <a:rPr lang="en-US" dirty="0"/>
              <a:t>.</a:t>
            </a:r>
          </a:p>
          <a:p>
            <a:pPr lvl="1"/>
            <a:r>
              <a:rPr lang="nl-NL" dirty="0"/>
              <a:t>Beschrijven en beoordelen van wetenschappelijk onderzoek en manieren voorstellen om vragen op wetenschappelijke wijze te beantwoorden.</a:t>
            </a:r>
          </a:p>
          <a:p>
            <a:r>
              <a:rPr lang="en-US" dirty="0"/>
              <a:t>Wetenschappelijk </a:t>
            </a:r>
            <a:r>
              <a:rPr lang="en-US" dirty="0" err="1"/>
              <a:t>interpreteren</a:t>
            </a:r>
            <a:r>
              <a:rPr lang="en-US" dirty="0"/>
              <a:t> van data </a:t>
            </a:r>
            <a:r>
              <a:rPr lang="en-US" dirty="0" err="1"/>
              <a:t>en</a:t>
            </a:r>
            <a:r>
              <a:rPr lang="en-US" dirty="0"/>
              <a:t> </a:t>
            </a:r>
            <a:r>
              <a:rPr lang="en-US" dirty="0" err="1"/>
              <a:t>bewijs</a:t>
            </a:r>
            <a:r>
              <a:rPr lang="nl-NL" dirty="0"/>
              <a:t>.</a:t>
            </a:r>
            <a:r>
              <a:rPr lang="en-US" dirty="0"/>
              <a:t> </a:t>
            </a:r>
            <a:endParaRPr lang="nl-NL" dirty="0"/>
          </a:p>
          <a:p>
            <a:pPr lvl="1"/>
            <a:r>
              <a:rPr lang="en-US" dirty="0" err="1"/>
              <a:t>Analyseren</a:t>
            </a:r>
            <a:r>
              <a:rPr lang="en-US" dirty="0"/>
              <a:t> </a:t>
            </a:r>
            <a:r>
              <a:rPr lang="en-US" dirty="0" err="1"/>
              <a:t>en</a:t>
            </a:r>
            <a:r>
              <a:rPr lang="en-US" dirty="0"/>
              <a:t> </a:t>
            </a:r>
            <a:r>
              <a:rPr lang="en-US" dirty="0" err="1"/>
              <a:t>evalueren</a:t>
            </a:r>
            <a:r>
              <a:rPr lang="en-US" dirty="0"/>
              <a:t> van data, claims </a:t>
            </a:r>
            <a:r>
              <a:rPr lang="en-US" dirty="0" err="1"/>
              <a:t>en</a:t>
            </a:r>
            <a:r>
              <a:rPr lang="en-US" dirty="0"/>
              <a:t> </a:t>
            </a:r>
            <a:r>
              <a:rPr lang="en-US" dirty="0" err="1"/>
              <a:t>argumenten</a:t>
            </a:r>
            <a:r>
              <a:rPr lang="en-US" dirty="0"/>
              <a:t> </a:t>
            </a:r>
            <a:r>
              <a:rPr lang="nl-NL" dirty="0"/>
              <a:t>in verschillende representaties evalueren en passende wetenschappelijke conclusies trekken</a:t>
            </a:r>
          </a:p>
        </p:txBody>
      </p:sp>
      <p:sp>
        <p:nvSpPr>
          <p:cNvPr id="4" name="TextBox 3">
            <a:extLst>
              <a:ext uri="{FF2B5EF4-FFF2-40B4-BE49-F238E27FC236}">
                <a16:creationId xmlns:a16="http://schemas.microsoft.com/office/drawing/2014/main" id="{204267C3-AAD2-A58F-EFD5-906702EFF322}"/>
              </a:ext>
            </a:extLst>
          </p:cNvPr>
          <p:cNvSpPr txBox="1"/>
          <p:nvPr/>
        </p:nvSpPr>
        <p:spPr>
          <a:xfrm rot="19844787">
            <a:off x="1747190" y="2274196"/>
            <a:ext cx="6999519" cy="1107996"/>
          </a:xfrm>
          <a:prstGeom prst="rect">
            <a:avLst/>
          </a:prstGeom>
          <a:solidFill>
            <a:schemeClr val="bg1">
              <a:alpha val="80000"/>
            </a:schemeClr>
          </a:solidFill>
        </p:spPr>
        <p:txBody>
          <a:bodyPr wrap="square" rtlCol="0">
            <a:spAutoFit/>
          </a:bodyPr>
          <a:lstStyle/>
          <a:p>
            <a:r>
              <a:rPr lang="en-US" sz="6600" dirty="0">
                <a:solidFill>
                  <a:srgbClr val="FF0000"/>
                </a:solidFill>
              </a:rPr>
              <a:t>NIET HAALBAAR</a:t>
            </a:r>
            <a:endParaRPr lang="nl-NL" sz="6600" dirty="0">
              <a:solidFill>
                <a:srgbClr val="FF0000"/>
              </a:solidFill>
            </a:endParaRPr>
          </a:p>
        </p:txBody>
      </p:sp>
    </p:spTree>
    <p:extLst>
      <p:ext uri="{BB962C8B-B14F-4D97-AF65-F5344CB8AC3E}">
        <p14:creationId xmlns:p14="http://schemas.microsoft.com/office/powerpoint/2010/main" val="1865925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1772-0A37-3E49-D22C-F2D7A02BEA62}"/>
              </a:ext>
            </a:extLst>
          </p:cNvPr>
          <p:cNvSpPr>
            <a:spLocks noGrp="1"/>
          </p:cNvSpPr>
          <p:nvPr>
            <p:ph type="title"/>
          </p:nvPr>
        </p:nvSpPr>
        <p:spPr/>
        <p:txBody>
          <a:bodyPr/>
          <a:lstStyle/>
          <a:p>
            <a:r>
              <a:rPr lang="en-US" dirty="0"/>
              <a:t>En </a:t>
            </a:r>
            <a:r>
              <a:rPr lang="en-US" dirty="0" err="1"/>
              <a:t>toch</a:t>
            </a:r>
            <a:r>
              <a:rPr lang="en-US" dirty="0"/>
              <a:t>…</a:t>
            </a:r>
            <a:endParaRPr lang="nl-NL" dirty="0"/>
          </a:p>
        </p:txBody>
      </p:sp>
      <p:sp>
        <p:nvSpPr>
          <p:cNvPr id="4" name="TextBox 3">
            <a:extLst>
              <a:ext uri="{FF2B5EF4-FFF2-40B4-BE49-F238E27FC236}">
                <a16:creationId xmlns:a16="http://schemas.microsoft.com/office/drawing/2014/main" id="{75FBCCF1-7EE2-1648-6425-AC587D50DE03}"/>
              </a:ext>
            </a:extLst>
          </p:cNvPr>
          <p:cNvSpPr txBox="1"/>
          <p:nvPr/>
        </p:nvSpPr>
        <p:spPr>
          <a:xfrm>
            <a:off x="5779944" y="1063229"/>
            <a:ext cx="1106906" cy="923330"/>
          </a:xfrm>
          <a:prstGeom prst="rect">
            <a:avLst/>
          </a:prstGeom>
          <a:noFill/>
        </p:spPr>
        <p:txBody>
          <a:bodyPr wrap="square" rtlCol="0">
            <a:spAutoFit/>
          </a:bodyPr>
          <a:lstStyle/>
          <a:p>
            <a:r>
              <a:rPr lang="en-US" dirty="0"/>
              <a:t>Logo postcode </a:t>
            </a:r>
            <a:r>
              <a:rPr lang="en-US" dirty="0" err="1"/>
              <a:t>loterij</a:t>
            </a:r>
            <a:endParaRPr lang="nl-NL" dirty="0"/>
          </a:p>
        </p:txBody>
      </p:sp>
      <p:sp>
        <p:nvSpPr>
          <p:cNvPr id="6" name="TextBox 5">
            <a:extLst>
              <a:ext uri="{FF2B5EF4-FFF2-40B4-BE49-F238E27FC236}">
                <a16:creationId xmlns:a16="http://schemas.microsoft.com/office/drawing/2014/main" id="{920D09A1-C904-2F70-9977-391804CBB9F8}"/>
              </a:ext>
            </a:extLst>
          </p:cNvPr>
          <p:cNvSpPr txBox="1"/>
          <p:nvPr/>
        </p:nvSpPr>
        <p:spPr>
          <a:xfrm>
            <a:off x="2379018" y="2208437"/>
            <a:ext cx="1106906" cy="646331"/>
          </a:xfrm>
          <a:prstGeom prst="rect">
            <a:avLst/>
          </a:prstGeom>
          <a:noFill/>
        </p:spPr>
        <p:txBody>
          <a:bodyPr wrap="square" rtlCol="0">
            <a:spAutoFit/>
          </a:bodyPr>
          <a:lstStyle/>
          <a:p>
            <a:r>
              <a:rPr lang="en-US" dirty="0"/>
              <a:t>Foto van </a:t>
            </a:r>
            <a:r>
              <a:rPr lang="en-US" dirty="0" err="1"/>
              <a:t>fatbike</a:t>
            </a:r>
            <a:endParaRPr lang="nl-NL" dirty="0"/>
          </a:p>
        </p:txBody>
      </p:sp>
      <p:sp>
        <p:nvSpPr>
          <p:cNvPr id="7" name="TextBox 6">
            <a:extLst>
              <a:ext uri="{FF2B5EF4-FFF2-40B4-BE49-F238E27FC236}">
                <a16:creationId xmlns:a16="http://schemas.microsoft.com/office/drawing/2014/main" id="{B8E9497E-B2EA-F576-9F03-939847DFBAC2}"/>
              </a:ext>
            </a:extLst>
          </p:cNvPr>
          <p:cNvSpPr txBox="1"/>
          <p:nvPr/>
        </p:nvSpPr>
        <p:spPr>
          <a:xfrm>
            <a:off x="2258702" y="3467743"/>
            <a:ext cx="1106906" cy="923330"/>
          </a:xfrm>
          <a:prstGeom prst="rect">
            <a:avLst/>
          </a:prstGeom>
          <a:noFill/>
        </p:spPr>
        <p:txBody>
          <a:bodyPr wrap="square" rtlCol="0">
            <a:spAutoFit/>
          </a:bodyPr>
          <a:lstStyle/>
          <a:p>
            <a:r>
              <a:rPr lang="en-US" dirty="0"/>
              <a:t>Foto van </a:t>
            </a:r>
            <a:r>
              <a:rPr lang="en-US" dirty="0" err="1"/>
              <a:t>vakantieoord</a:t>
            </a:r>
            <a:endParaRPr lang="nl-NL" dirty="0"/>
          </a:p>
        </p:txBody>
      </p:sp>
      <p:sp>
        <p:nvSpPr>
          <p:cNvPr id="8" name="TextBox 7">
            <a:extLst>
              <a:ext uri="{FF2B5EF4-FFF2-40B4-BE49-F238E27FC236}">
                <a16:creationId xmlns:a16="http://schemas.microsoft.com/office/drawing/2014/main" id="{C3921D7B-7094-7CA7-ABD9-BEB223E1A477}"/>
              </a:ext>
            </a:extLst>
          </p:cNvPr>
          <p:cNvSpPr txBox="1"/>
          <p:nvPr/>
        </p:nvSpPr>
        <p:spPr>
          <a:xfrm>
            <a:off x="6421628" y="3299300"/>
            <a:ext cx="1106906" cy="646331"/>
          </a:xfrm>
          <a:prstGeom prst="rect">
            <a:avLst/>
          </a:prstGeom>
          <a:noFill/>
        </p:spPr>
        <p:txBody>
          <a:bodyPr wrap="square" rtlCol="0">
            <a:spAutoFit/>
          </a:bodyPr>
          <a:lstStyle/>
          <a:p>
            <a:r>
              <a:rPr lang="en-US" dirty="0"/>
              <a:t>Foto van </a:t>
            </a:r>
            <a:r>
              <a:rPr lang="en-US" dirty="0" err="1"/>
              <a:t>fastfood</a:t>
            </a:r>
            <a:endParaRPr lang="nl-NL" dirty="0"/>
          </a:p>
        </p:txBody>
      </p:sp>
    </p:spTree>
    <p:extLst>
      <p:ext uri="{BB962C8B-B14F-4D97-AF65-F5344CB8AC3E}">
        <p14:creationId xmlns:p14="http://schemas.microsoft.com/office/powerpoint/2010/main" val="23636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3B37-96A5-BB65-E580-1EBE853CE066}"/>
              </a:ext>
            </a:extLst>
          </p:cNvPr>
          <p:cNvSpPr>
            <a:spLocks noGrp="1"/>
          </p:cNvSpPr>
          <p:nvPr>
            <p:ph type="title"/>
          </p:nvPr>
        </p:nvSpPr>
        <p:spPr/>
        <p:txBody>
          <a:bodyPr/>
          <a:lstStyle/>
          <a:p>
            <a:endParaRPr lang="nl-NL" dirty="0"/>
          </a:p>
        </p:txBody>
      </p:sp>
      <p:pic>
        <p:nvPicPr>
          <p:cNvPr id="6" name="Content Placeholder 5" descr="Two men standing at a podium&#10;&#10;AI-generated content may be incorrect.">
            <a:extLst>
              <a:ext uri="{FF2B5EF4-FFF2-40B4-BE49-F238E27FC236}">
                <a16:creationId xmlns:a16="http://schemas.microsoft.com/office/drawing/2014/main" id="{A450BCAF-B7C2-CF03-29C1-5AE1B2194FF3}"/>
              </a:ext>
            </a:extLst>
          </p:cNvPr>
          <p:cNvPicPr>
            <a:picLocks noGrp="1" noChangeAspect="1"/>
          </p:cNvPicPr>
          <p:nvPr>
            <p:ph idx="1"/>
          </p:nvPr>
        </p:nvPicPr>
        <p:blipFill>
          <a:blip r:embed="rId2"/>
          <a:stretch>
            <a:fillRect/>
          </a:stretch>
        </p:blipFill>
        <p:spPr>
          <a:xfrm>
            <a:off x="-23640" y="0"/>
            <a:ext cx="9172418" cy="5159485"/>
          </a:xfrm>
        </p:spPr>
      </p:pic>
    </p:spTree>
    <p:extLst>
      <p:ext uri="{BB962C8B-B14F-4D97-AF65-F5344CB8AC3E}">
        <p14:creationId xmlns:p14="http://schemas.microsoft.com/office/powerpoint/2010/main" val="103890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CA530-12EC-0930-7FA1-5D5A0A62F77D}"/>
            </a:ext>
          </a:extLst>
        </p:cNvPr>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9BE91CDF-CF3B-D2A7-FA9C-924E1BAF630D}"/>
              </a:ext>
            </a:extLst>
          </p:cNvPr>
          <p:cNvCxnSpPr/>
          <p:nvPr/>
        </p:nvCxnSpPr>
        <p:spPr>
          <a:xfrm>
            <a:off x="2094271" y="4434348"/>
            <a:ext cx="6666271"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7" name="Straight Arrow Connector 6">
            <a:extLst>
              <a:ext uri="{FF2B5EF4-FFF2-40B4-BE49-F238E27FC236}">
                <a16:creationId xmlns:a16="http://schemas.microsoft.com/office/drawing/2014/main" id="{71167AC8-93E4-F695-ADFE-5C6B77EB0235}"/>
              </a:ext>
            </a:extLst>
          </p:cNvPr>
          <p:cNvCxnSpPr>
            <a:cxnSpLocks/>
          </p:cNvCxnSpPr>
          <p:nvPr/>
        </p:nvCxnSpPr>
        <p:spPr>
          <a:xfrm flipV="1">
            <a:off x="2246671" y="1710813"/>
            <a:ext cx="0" cy="2875935"/>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8" name="Oval 7">
            <a:extLst>
              <a:ext uri="{FF2B5EF4-FFF2-40B4-BE49-F238E27FC236}">
                <a16:creationId xmlns:a16="http://schemas.microsoft.com/office/drawing/2014/main" id="{E51CEABD-6FDE-7685-AE56-FA35205FD5BF}"/>
              </a:ext>
            </a:extLst>
          </p:cNvPr>
          <p:cNvSpPr/>
          <p:nvPr/>
        </p:nvSpPr>
        <p:spPr>
          <a:xfrm>
            <a:off x="3167222" y="3244026"/>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824D7D50-6BC3-85D6-DB15-648DE6801911}"/>
              </a:ext>
            </a:extLst>
          </p:cNvPr>
          <p:cNvSpPr/>
          <p:nvPr/>
        </p:nvSpPr>
        <p:spPr>
          <a:xfrm>
            <a:off x="2837841" y="3923379"/>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3B9A9479-72AD-50EF-B4E6-FCE058F77E56}"/>
              </a:ext>
            </a:extLst>
          </p:cNvPr>
          <p:cNvSpPr/>
          <p:nvPr/>
        </p:nvSpPr>
        <p:spPr>
          <a:xfrm>
            <a:off x="4813508" y="3180426"/>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0CE4372B-AA2D-C7FF-FD12-8AF88BF524B4}"/>
              </a:ext>
            </a:extLst>
          </p:cNvPr>
          <p:cNvSpPr/>
          <p:nvPr/>
        </p:nvSpPr>
        <p:spPr>
          <a:xfrm>
            <a:off x="5712851" y="2229897"/>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1D324C48-AF64-16F6-E12A-F6A34C8B5CA6}"/>
              </a:ext>
            </a:extLst>
          </p:cNvPr>
          <p:cNvSpPr/>
          <p:nvPr/>
        </p:nvSpPr>
        <p:spPr>
          <a:xfrm>
            <a:off x="6209688" y="2545076"/>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A73FCC33-A1BE-C90A-599B-A64FFD5463F7}"/>
              </a:ext>
            </a:extLst>
          </p:cNvPr>
          <p:cNvSpPr/>
          <p:nvPr/>
        </p:nvSpPr>
        <p:spPr>
          <a:xfrm>
            <a:off x="3990365" y="3135562"/>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26360CFA-AA7E-6E96-736D-60C9F8CF37E0}"/>
              </a:ext>
            </a:extLst>
          </p:cNvPr>
          <p:cNvSpPr/>
          <p:nvPr/>
        </p:nvSpPr>
        <p:spPr>
          <a:xfrm>
            <a:off x="5098026" y="2571750"/>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29" name="Straight Connector 28">
            <a:extLst>
              <a:ext uri="{FF2B5EF4-FFF2-40B4-BE49-F238E27FC236}">
                <a16:creationId xmlns:a16="http://schemas.microsoft.com/office/drawing/2014/main" id="{B9B16580-328B-87B3-7F57-0BE043F3E087}"/>
              </a:ext>
            </a:extLst>
          </p:cNvPr>
          <p:cNvCxnSpPr>
            <a:cxnSpLocks/>
          </p:cNvCxnSpPr>
          <p:nvPr/>
        </p:nvCxnSpPr>
        <p:spPr>
          <a:xfrm flipV="1">
            <a:off x="2571753" y="1968477"/>
            <a:ext cx="4625460" cy="2004808"/>
          </a:xfrm>
          <a:prstGeom prst="line">
            <a:avLst/>
          </a:prstGeom>
          <a:ln w="38100">
            <a:solidFill>
              <a:srgbClr val="002060"/>
            </a:solidFill>
            <a:prstDash val="dash"/>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4FE0AFB2-BC5D-71FE-4A11-94015CCA04D6}"/>
              </a:ext>
            </a:extLst>
          </p:cNvPr>
          <p:cNvSpPr txBox="1"/>
          <p:nvPr/>
        </p:nvSpPr>
        <p:spPr>
          <a:xfrm>
            <a:off x="6509829" y="4537411"/>
            <a:ext cx="2359741" cy="400110"/>
          </a:xfrm>
          <a:prstGeom prst="rect">
            <a:avLst/>
          </a:prstGeom>
          <a:noFill/>
        </p:spPr>
        <p:txBody>
          <a:bodyPr wrap="square" rtlCol="0">
            <a:spAutoFit/>
          </a:bodyPr>
          <a:lstStyle/>
          <a:p>
            <a:r>
              <a:rPr lang="en-US" sz="2000" dirty="0" err="1"/>
              <a:t>IJsjes</a:t>
            </a:r>
            <a:r>
              <a:rPr lang="en-US" sz="2000" dirty="0"/>
              <a:t> </a:t>
            </a:r>
            <a:r>
              <a:rPr lang="en-US" sz="2000" dirty="0" err="1"/>
              <a:t>consumptie</a:t>
            </a:r>
            <a:endParaRPr lang="nl-NL" sz="2000" dirty="0"/>
          </a:p>
        </p:txBody>
      </p:sp>
      <p:sp>
        <p:nvSpPr>
          <p:cNvPr id="31" name="TextBox 30">
            <a:extLst>
              <a:ext uri="{FF2B5EF4-FFF2-40B4-BE49-F238E27FC236}">
                <a16:creationId xmlns:a16="http://schemas.microsoft.com/office/drawing/2014/main" id="{97E6DDC3-AF3C-BF28-0F94-142CA8BB098F}"/>
              </a:ext>
            </a:extLst>
          </p:cNvPr>
          <p:cNvSpPr txBox="1"/>
          <p:nvPr/>
        </p:nvSpPr>
        <p:spPr>
          <a:xfrm>
            <a:off x="1579312" y="1063229"/>
            <a:ext cx="2261419" cy="707886"/>
          </a:xfrm>
          <a:prstGeom prst="rect">
            <a:avLst/>
          </a:prstGeom>
          <a:noFill/>
        </p:spPr>
        <p:txBody>
          <a:bodyPr wrap="square" rtlCol="0">
            <a:spAutoFit/>
          </a:bodyPr>
          <a:lstStyle/>
          <a:p>
            <a:r>
              <a:rPr lang="en-US" sz="2000" dirty="0" err="1"/>
              <a:t>Verdrinkings</a:t>
            </a:r>
            <a:r>
              <a:rPr lang="en-US" sz="2000" dirty="0"/>
              <a:t>-</a:t>
            </a:r>
          </a:p>
          <a:p>
            <a:r>
              <a:rPr lang="en-US" sz="2000" dirty="0" err="1"/>
              <a:t>doden</a:t>
            </a:r>
            <a:endParaRPr lang="nl-NL" dirty="0"/>
          </a:p>
        </p:txBody>
      </p:sp>
      <p:sp>
        <p:nvSpPr>
          <p:cNvPr id="2" name="Title 1">
            <a:extLst>
              <a:ext uri="{FF2B5EF4-FFF2-40B4-BE49-F238E27FC236}">
                <a16:creationId xmlns:a16="http://schemas.microsoft.com/office/drawing/2014/main" id="{3641DA36-8160-A1BE-D631-7C5BBD047804}"/>
              </a:ext>
            </a:extLst>
          </p:cNvPr>
          <p:cNvSpPr>
            <a:spLocks noGrp="1"/>
          </p:cNvSpPr>
          <p:nvPr>
            <p:ph type="title"/>
          </p:nvPr>
        </p:nvSpPr>
        <p:spPr>
          <a:xfrm>
            <a:off x="1763106" y="205979"/>
            <a:ext cx="7106464" cy="857250"/>
          </a:xfrm>
        </p:spPr>
        <p:txBody>
          <a:bodyPr/>
          <a:lstStyle/>
          <a:p>
            <a:r>
              <a:rPr lang="en-US" dirty="0"/>
              <a:t>En </a:t>
            </a:r>
            <a:r>
              <a:rPr lang="en-US" dirty="0" err="1"/>
              <a:t>toch</a:t>
            </a:r>
            <a:r>
              <a:rPr lang="en-US" dirty="0"/>
              <a:t>…</a:t>
            </a:r>
            <a:endParaRPr lang="nl-NL" dirty="0"/>
          </a:p>
        </p:txBody>
      </p:sp>
    </p:spTree>
    <p:extLst>
      <p:ext uri="{BB962C8B-B14F-4D97-AF65-F5344CB8AC3E}">
        <p14:creationId xmlns:p14="http://schemas.microsoft.com/office/powerpoint/2010/main" val="3501518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4FCC-194D-8ABE-14E8-869DCD5EFD9E}"/>
              </a:ext>
            </a:extLst>
          </p:cNvPr>
          <p:cNvSpPr>
            <a:spLocks noGrp="1"/>
          </p:cNvSpPr>
          <p:nvPr>
            <p:ph type="title"/>
          </p:nvPr>
        </p:nvSpPr>
        <p:spPr/>
        <p:txBody>
          <a:bodyPr/>
          <a:lstStyle/>
          <a:p>
            <a:r>
              <a:rPr lang="en-US" dirty="0"/>
              <a:t>En </a:t>
            </a:r>
            <a:r>
              <a:rPr lang="en-US" dirty="0" err="1"/>
              <a:t>toch</a:t>
            </a:r>
            <a:r>
              <a:rPr lang="en-US" dirty="0"/>
              <a:t>…</a:t>
            </a:r>
            <a:endParaRPr lang="nl-NL" dirty="0"/>
          </a:p>
        </p:txBody>
      </p:sp>
      <p:sp>
        <p:nvSpPr>
          <p:cNvPr id="3" name="Content Placeholder 2">
            <a:extLst>
              <a:ext uri="{FF2B5EF4-FFF2-40B4-BE49-F238E27FC236}">
                <a16:creationId xmlns:a16="http://schemas.microsoft.com/office/drawing/2014/main" id="{B2C6E212-3E21-69A2-C882-904E05641318}"/>
              </a:ext>
            </a:extLst>
          </p:cNvPr>
          <p:cNvSpPr>
            <a:spLocks noGrp="1"/>
          </p:cNvSpPr>
          <p:nvPr>
            <p:ph idx="1"/>
          </p:nvPr>
        </p:nvSpPr>
        <p:spPr>
          <a:xfrm>
            <a:off x="1763106" y="1435510"/>
            <a:ext cx="7106464" cy="3707990"/>
          </a:xfrm>
        </p:spPr>
        <p:txBody>
          <a:bodyPr>
            <a:normAutofit/>
          </a:bodyPr>
          <a:lstStyle/>
          <a:p>
            <a:pPr marL="0" indent="0">
              <a:buNone/>
            </a:pPr>
            <a:r>
              <a:rPr lang="nl-NL" sz="2000" dirty="0">
                <a:solidFill>
                  <a:schemeClr val="bg1">
                    <a:lumMod val="50000"/>
                  </a:schemeClr>
                </a:solidFill>
              </a:rPr>
              <a:t>NOS Nieuws gisteren, 17:44</a:t>
            </a:r>
          </a:p>
          <a:p>
            <a:pPr marL="0" indent="0">
              <a:buNone/>
            </a:pPr>
            <a:endParaRPr lang="nl-NL" sz="2000" dirty="0">
              <a:solidFill>
                <a:schemeClr val="bg1">
                  <a:lumMod val="50000"/>
                </a:schemeClr>
              </a:solidFill>
            </a:endParaRPr>
          </a:p>
          <a:p>
            <a:pPr marL="0" indent="0">
              <a:buNone/>
            </a:pPr>
            <a:r>
              <a:rPr lang="nl-NL" b="1" dirty="0"/>
              <a:t>Verbod op ijsjes vanwege risico verdrinking</a:t>
            </a:r>
          </a:p>
          <a:p>
            <a:pPr marL="0" indent="0">
              <a:buNone/>
            </a:pPr>
            <a:endParaRPr lang="nl-NL" sz="1800" b="1" dirty="0"/>
          </a:p>
          <a:p>
            <a:pPr marL="0" indent="0">
              <a:buNone/>
            </a:pPr>
            <a:r>
              <a:rPr lang="nl-NL" sz="1800" dirty="0"/>
              <a:t>Meerdere politieke partijen willen een algeheel verbod op ijsjes verkoop vanwege het risico op verdrinking. Uit een grondige analyse van het onderzoeksbureau ‘mooi weer’ blijkt er een directe relatie te zijn tussen het aantal ijsjes dat verkocht wordt en het aantal verdrinkingsdoden, met name kinderen. “Een schande”, roept de voorman van Heel Holland Zwemt (HHZ), een lokale partij aan de kust die zich al jaren hard maakt voor gratis zwemles voor iedereen.</a:t>
            </a:r>
          </a:p>
        </p:txBody>
      </p:sp>
      <p:pic>
        <p:nvPicPr>
          <p:cNvPr id="5" name="Picture 4">
            <a:extLst>
              <a:ext uri="{FF2B5EF4-FFF2-40B4-BE49-F238E27FC236}">
                <a16:creationId xmlns:a16="http://schemas.microsoft.com/office/drawing/2014/main" id="{48088120-E588-4228-3559-AE044A15FCDC}"/>
              </a:ext>
            </a:extLst>
          </p:cNvPr>
          <p:cNvPicPr>
            <a:picLocks noChangeAspect="1"/>
          </p:cNvPicPr>
          <p:nvPr/>
        </p:nvPicPr>
        <p:blipFill>
          <a:blip r:embed="rId2"/>
          <a:stretch>
            <a:fillRect/>
          </a:stretch>
        </p:blipFill>
        <p:spPr>
          <a:xfrm>
            <a:off x="8130366" y="1508535"/>
            <a:ext cx="739204" cy="342930"/>
          </a:xfrm>
          <a:prstGeom prst="rect">
            <a:avLst/>
          </a:prstGeom>
        </p:spPr>
      </p:pic>
    </p:spTree>
    <p:extLst>
      <p:ext uri="{BB962C8B-B14F-4D97-AF65-F5344CB8AC3E}">
        <p14:creationId xmlns:p14="http://schemas.microsoft.com/office/powerpoint/2010/main" val="3684393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1B58-3B95-E4AB-F33C-B7091C1FF3E5}"/>
              </a:ext>
            </a:extLst>
          </p:cNvPr>
          <p:cNvSpPr>
            <a:spLocks noGrp="1"/>
          </p:cNvSpPr>
          <p:nvPr>
            <p:ph type="title"/>
          </p:nvPr>
        </p:nvSpPr>
        <p:spPr/>
        <p:txBody>
          <a:bodyPr/>
          <a:lstStyle/>
          <a:p>
            <a:r>
              <a:rPr lang="en-US" dirty="0"/>
              <a:t>En </a:t>
            </a:r>
            <a:r>
              <a:rPr lang="en-US" dirty="0" err="1"/>
              <a:t>toch</a:t>
            </a:r>
            <a:r>
              <a:rPr lang="en-US" dirty="0"/>
              <a:t>…</a:t>
            </a:r>
            <a:endParaRPr lang="nl-NL" dirty="0"/>
          </a:p>
        </p:txBody>
      </p:sp>
      <p:cxnSp>
        <p:nvCxnSpPr>
          <p:cNvPr id="5" name="Straight Arrow Connector 4">
            <a:extLst>
              <a:ext uri="{FF2B5EF4-FFF2-40B4-BE49-F238E27FC236}">
                <a16:creationId xmlns:a16="http://schemas.microsoft.com/office/drawing/2014/main" id="{E70F942E-4327-6048-5100-24162F845B0A}"/>
              </a:ext>
            </a:extLst>
          </p:cNvPr>
          <p:cNvCxnSpPr/>
          <p:nvPr/>
        </p:nvCxnSpPr>
        <p:spPr>
          <a:xfrm>
            <a:off x="2094271" y="4434348"/>
            <a:ext cx="6666271"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835A948F-2FB3-A57D-6C8F-5E94906098CF}"/>
              </a:ext>
            </a:extLst>
          </p:cNvPr>
          <p:cNvCxnSpPr>
            <a:cxnSpLocks/>
          </p:cNvCxnSpPr>
          <p:nvPr/>
        </p:nvCxnSpPr>
        <p:spPr>
          <a:xfrm flipV="1">
            <a:off x="2246671" y="1710813"/>
            <a:ext cx="0" cy="2875935"/>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9" name="Oval 8">
            <a:extLst>
              <a:ext uri="{FF2B5EF4-FFF2-40B4-BE49-F238E27FC236}">
                <a16:creationId xmlns:a16="http://schemas.microsoft.com/office/drawing/2014/main" id="{8D0E5354-B96E-4FE0-A665-B9027B975A1D}"/>
              </a:ext>
            </a:extLst>
          </p:cNvPr>
          <p:cNvSpPr/>
          <p:nvPr/>
        </p:nvSpPr>
        <p:spPr>
          <a:xfrm>
            <a:off x="3167222" y="3244026"/>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ADE6348D-1242-923D-87F5-0593B765C800}"/>
              </a:ext>
            </a:extLst>
          </p:cNvPr>
          <p:cNvSpPr/>
          <p:nvPr/>
        </p:nvSpPr>
        <p:spPr>
          <a:xfrm>
            <a:off x="2837841" y="3923379"/>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AA3A1B2C-9D26-BAAE-8604-14855D680F0C}"/>
              </a:ext>
            </a:extLst>
          </p:cNvPr>
          <p:cNvSpPr/>
          <p:nvPr/>
        </p:nvSpPr>
        <p:spPr>
          <a:xfrm>
            <a:off x="4813508" y="3180426"/>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B2B2A2EB-2E97-35B9-B454-92D69DD78A64}"/>
              </a:ext>
            </a:extLst>
          </p:cNvPr>
          <p:cNvSpPr/>
          <p:nvPr/>
        </p:nvSpPr>
        <p:spPr>
          <a:xfrm>
            <a:off x="5712851" y="2229897"/>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9F4398FB-2BE7-6D12-D0AA-0CF9E783D344}"/>
              </a:ext>
            </a:extLst>
          </p:cNvPr>
          <p:cNvSpPr/>
          <p:nvPr/>
        </p:nvSpPr>
        <p:spPr>
          <a:xfrm>
            <a:off x="6209688" y="2545076"/>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BE2C9A5C-2233-D382-3BC1-67491F132217}"/>
              </a:ext>
            </a:extLst>
          </p:cNvPr>
          <p:cNvSpPr/>
          <p:nvPr/>
        </p:nvSpPr>
        <p:spPr>
          <a:xfrm>
            <a:off x="3990365" y="3135562"/>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71EB922A-D118-B179-BE44-FEB1EDEF4A3C}"/>
              </a:ext>
            </a:extLst>
          </p:cNvPr>
          <p:cNvSpPr/>
          <p:nvPr/>
        </p:nvSpPr>
        <p:spPr>
          <a:xfrm>
            <a:off x="5098026" y="2571750"/>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7" name="Straight Connector 16">
            <a:extLst>
              <a:ext uri="{FF2B5EF4-FFF2-40B4-BE49-F238E27FC236}">
                <a16:creationId xmlns:a16="http://schemas.microsoft.com/office/drawing/2014/main" id="{CF4B57DB-2DF1-585A-52A9-4E8361B684E6}"/>
              </a:ext>
            </a:extLst>
          </p:cNvPr>
          <p:cNvCxnSpPr>
            <a:cxnSpLocks/>
          </p:cNvCxnSpPr>
          <p:nvPr/>
        </p:nvCxnSpPr>
        <p:spPr>
          <a:xfrm flipV="1">
            <a:off x="2571753" y="1968477"/>
            <a:ext cx="4625460" cy="2004808"/>
          </a:xfrm>
          <a:prstGeom prst="line">
            <a:avLst/>
          </a:prstGeom>
          <a:ln w="38100">
            <a:solidFill>
              <a:srgbClr val="002060"/>
            </a:solidFill>
            <a:prstDash val="dash"/>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2067C3CC-A31D-86D9-B736-6D2E5F17BFAF}"/>
              </a:ext>
            </a:extLst>
          </p:cNvPr>
          <p:cNvSpPr txBox="1"/>
          <p:nvPr/>
        </p:nvSpPr>
        <p:spPr>
          <a:xfrm>
            <a:off x="6509829" y="4537411"/>
            <a:ext cx="2359741" cy="400110"/>
          </a:xfrm>
          <a:prstGeom prst="rect">
            <a:avLst/>
          </a:prstGeom>
          <a:noFill/>
        </p:spPr>
        <p:txBody>
          <a:bodyPr wrap="square" rtlCol="0">
            <a:spAutoFit/>
          </a:bodyPr>
          <a:lstStyle/>
          <a:p>
            <a:r>
              <a:rPr lang="en-US" sz="2000" dirty="0" err="1"/>
              <a:t>IJsjes</a:t>
            </a:r>
            <a:r>
              <a:rPr lang="en-US" sz="2000" dirty="0"/>
              <a:t> </a:t>
            </a:r>
            <a:r>
              <a:rPr lang="en-US" sz="2000" dirty="0" err="1"/>
              <a:t>consumptie</a:t>
            </a:r>
            <a:endParaRPr lang="nl-NL" sz="2000" dirty="0"/>
          </a:p>
        </p:txBody>
      </p:sp>
      <p:sp>
        <p:nvSpPr>
          <p:cNvPr id="19" name="TextBox 18">
            <a:extLst>
              <a:ext uri="{FF2B5EF4-FFF2-40B4-BE49-F238E27FC236}">
                <a16:creationId xmlns:a16="http://schemas.microsoft.com/office/drawing/2014/main" id="{C142A65E-6581-AAD6-DD12-C05383DAB456}"/>
              </a:ext>
            </a:extLst>
          </p:cNvPr>
          <p:cNvSpPr txBox="1"/>
          <p:nvPr/>
        </p:nvSpPr>
        <p:spPr>
          <a:xfrm>
            <a:off x="1579312" y="1063229"/>
            <a:ext cx="2261419" cy="707886"/>
          </a:xfrm>
          <a:prstGeom prst="rect">
            <a:avLst/>
          </a:prstGeom>
          <a:noFill/>
        </p:spPr>
        <p:txBody>
          <a:bodyPr wrap="square" rtlCol="0">
            <a:spAutoFit/>
          </a:bodyPr>
          <a:lstStyle/>
          <a:p>
            <a:r>
              <a:rPr lang="en-US" sz="2000" dirty="0" err="1"/>
              <a:t>Verdrinkings</a:t>
            </a:r>
            <a:r>
              <a:rPr lang="en-US" sz="2000" dirty="0"/>
              <a:t>-</a:t>
            </a:r>
          </a:p>
          <a:p>
            <a:r>
              <a:rPr lang="en-US" sz="2000" dirty="0" err="1"/>
              <a:t>doden</a:t>
            </a:r>
            <a:endParaRPr lang="nl-NL" dirty="0"/>
          </a:p>
        </p:txBody>
      </p:sp>
      <p:sp>
        <p:nvSpPr>
          <p:cNvPr id="20" name="TextBox 19">
            <a:extLst>
              <a:ext uri="{FF2B5EF4-FFF2-40B4-BE49-F238E27FC236}">
                <a16:creationId xmlns:a16="http://schemas.microsoft.com/office/drawing/2014/main" id="{EF671570-1036-643B-6638-BD6DFB5CB506}"/>
              </a:ext>
            </a:extLst>
          </p:cNvPr>
          <p:cNvSpPr txBox="1"/>
          <p:nvPr/>
        </p:nvSpPr>
        <p:spPr>
          <a:xfrm>
            <a:off x="4620346" y="2202422"/>
            <a:ext cx="543739" cy="369332"/>
          </a:xfrm>
          <a:prstGeom prst="rect">
            <a:avLst/>
          </a:prstGeom>
          <a:noFill/>
        </p:spPr>
        <p:txBody>
          <a:bodyPr wrap="none" rtlCol="0">
            <a:spAutoFit/>
          </a:bodyPr>
          <a:lstStyle/>
          <a:p>
            <a:r>
              <a:rPr lang="en-US" dirty="0" err="1"/>
              <a:t>juni</a:t>
            </a:r>
            <a:endParaRPr lang="nl-NL" dirty="0"/>
          </a:p>
        </p:txBody>
      </p:sp>
      <p:sp>
        <p:nvSpPr>
          <p:cNvPr id="21" name="TextBox 20">
            <a:extLst>
              <a:ext uri="{FF2B5EF4-FFF2-40B4-BE49-F238E27FC236}">
                <a16:creationId xmlns:a16="http://schemas.microsoft.com/office/drawing/2014/main" id="{0A83EB0B-FEA7-359F-3619-3D06B53C0684}"/>
              </a:ext>
            </a:extLst>
          </p:cNvPr>
          <p:cNvSpPr txBox="1"/>
          <p:nvPr/>
        </p:nvSpPr>
        <p:spPr>
          <a:xfrm>
            <a:off x="6456829" y="2539488"/>
            <a:ext cx="1120820" cy="369332"/>
          </a:xfrm>
          <a:prstGeom prst="rect">
            <a:avLst/>
          </a:prstGeom>
          <a:noFill/>
        </p:spPr>
        <p:txBody>
          <a:bodyPr wrap="none" rtlCol="0">
            <a:spAutoFit/>
          </a:bodyPr>
          <a:lstStyle/>
          <a:p>
            <a:r>
              <a:rPr lang="en-US" dirty="0" err="1"/>
              <a:t>augustus</a:t>
            </a:r>
            <a:endParaRPr lang="nl-NL" dirty="0"/>
          </a:p>
        </p:txBody>
      </p:sp>
      <p:sp>
        <p:nvSpPr>
          <p:cNvPr id="22" name="TextBox 21">
            <a:extLst>
              <a:ext uri="{FF2B5EF4-FFF2-40B4-BE49-F238E27FC236}">
                <a16:creationId xmlns:a16="http://schemas.microsoft.com/office/drawing/2014/main" id="{FC28BA6A-D8E9-CE02-4338-832BB6B68963}"/>
              </a:ext>
            </a:extLst>
          </p:cNvPr>
          <p:cNvSpPr txBox="1"/>
          <p:nvPr/>
        </p:nvSpPr>
        <p:spPr>
          <a:xfrm>
            <a:off x="2860758" y="3965451"/>
            <a:ext cx="877163" cy="369332"/>
          </a:xfrm>
          <a:prstGeom prst="rect">
            <a:avLst/>
          </a:prstGeom>
          <a:noFill/>
        </p:spPr>
        <p:txBody>
          <a:bodyPr wrap="none" rtlCol="0">
            <a:spAutoFit/>
          </a:bodyPr>
          <a:lstStyle/>
          <a:p>
            <a:r>
              <a:rPr lang="en-US" dirty="0" err="1"/>
              <a:t>januari</a:t>
            </a:r>
            <a:endParaRPr lang="nl-NL" dirty="0"/>
          </a:p>
        </p:txBody>
      </p:sp>
      <p:sp>
        <p:nvSpPr>
          <p:cNvPr id="23" name="TextBox 22">
            <a:extLst>
              <a:ext uri="{FF2B5EF4-FFF2-40B4-BE49-F238E27FC236}">
                <a16:creationId xmlns:a16="http://schemas.microsoft.com/office/drawing/2014/main" id="{6F7D55AB-61DA-C6AE-C2FF-5E73C12620B4}"/>
              </a:ext>
            </a:extLst>
          </p:cNvPr>
          <p:cNvSpPr txBox="1"/>
          <p:nvPr/>
        </p:nvSpPr>
        <p:spPr>
          <a:xfrm>
            <a:off x="2527333" y="2874750"/>
            <a:ext cx="1210588" cy="369332"/>
          </a:xfrm>
          <a:prstGeom prst="rect">
            <a:avLst/>
          </a:prstGeom>
          <a:noFill/>
        </p:spPr>
        <p:txBody>
          <a:bodyPr wrap="none" rtlCol="0">
            <a:spAutoFit/>
          </a:bodyPr>
          <a:lstStyle/>
          <a:p>
            <a:r>
              <a:rPr lang="en-US" dirty="0" err="1"/>
              <a:t>november</a:t>
            </a:r>
            <a:endParaRPr lang="nl-NL" dirty="0"/>
          </a:p>
        </p:txBody>
      </p:sp>
    </p:spTree>
    <p:extLst>
      <p:ext uri="{BB962C8B-B14F-4D97-AF65-F5344CB8AC3E}">
        <p14:creationId xmlns:p14="http://schemas.microsoft.com/office/powerpoint/2010/main" val="181320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59B4-2C74-B215-EFBD-B39BA236087F}"/>
              </a:ext>
            </a:extLst>
          </p:cNvPr>
          <p:cNvSpPr>
            <a:spLocks noGrp="1"/>
          </p:cNvSpPr>
          <p:nvPr>
            <p:ph type="title"/>
          </p:nvPr>
        </p:nvSpPr>
        <p:spPr/>
        <p:txBody>
          <a:bodyPr/>
          <a:lstStyle/>
          <a:p>
            <a:endParaRPr lang="nl-NL"/>
          </a:p>
        </p:txBody>
      </p:sp>
      <p:pic>
        <p:nvPicPr>
          <p:cNvPr id="5" name="Content Placeholder 4">
            <a:extLst>
              <a:ext uri="{FF2B5EF4-FFF2-40B4-BE49-F238E27FC236}">
                <a16:creationId xmlns:a16="http://schemas.microsoft.com/office/drawing/2014/main" id="{F5FDCDC4-2DD2-A67F-6B47-A91A81CED0BB}"/>
              </a:ext>
            </a:extLst>
          </p:cNvPr>
          <p:cNvPicPr>
            <a:picLocks noGrp="1" noChangeAspect="1"/>
          </p:cNvPicPr>
          <p:nvPr>
            <p:ph idx="1"/>
          </p:nvPr>
        </p:nvPicPr>
        <p:blipFill>
          <a:blip r:embed="rId2"/>
          <a:stretch>
            <a:fillRect/>
          </a:stretch>
        </p:blipFill>
        <p:spPr>
          <a:xfrm>
            <a:off x="3557173" y="1200150"/>
            <a:ext cx="3518730" cy="3486150"/>
          </a:xfrm>
          <a:prstGeom prst="rect">
            <a:avLst/>
          </a:prstGeom>
        </p:spPr>
      </p:pic>
    </p:spTree>
    <p:extLst>
      <p:ext uri="{BB962C8B-B14F-4D97-AF65-F5344CB8AC3E}">
        <p14:creationId xmlns:p14="http://schemas.microsoft.com/office/powerpoint/2010/main" val="3013446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FEB8-C00E-EE52-089C-ED833FF762E9}"/>
              </a:ext>
            </a:extLst>
          </p:cNvPr>
          <p:cNvSpPr>
            <a:spLocks noGrp="1"/>
          </p:cNvSpPr>
          <p:nvPr>
            <p:ph type="title"/>
          </p:nvPr>
        </p:nvSpPr>
        <p:spPr/>
        <p:txBody>
          <a:bodyPr/>
          <a:lstStyle/>
          <a:p>
            <a:r>
              <a:rPr lang="en-US" dirty="0"/>
              <a:t>Hoe </a:t>
            </a:r>
            <a:r>
              <a:rPr lang="en-US" dirty="0" err="1"/>
              <a:t>wetenschap</a:t>
            </a:r>
            <a:r>
              <a:rPr lang="en-US" dirty="0"/>
              <a:t> </a:t>
            </a:r>
            <a:r>
              <a:rPr lang="en-US" dirty="0" err="1"/>
              <a:t>werkt</a:t>
            </a:r>
            <a:endParaRPr lang="nl-NL" dirty="0"/>
          </a:p>
        </p:txBody>
      </p:sp>
      <p:pic>
        <p:nvPicPr>
          <p:cNvPr id="2052" name="Picture 4" descr="Trusting the scientific process (science) is not anti-science. The scientific process is consistently reliable at measuring while discovering accurate approximations about reality. Blindly trusting scientists or conclusions from them are anti-science.">
            <a:hlinkClick r:id="rId2"/>
            <a:extLst>
              <a:ext uri="{FF2B5EF4-FFF2-40B4-BE49-F238E27FC236}">
                <a16:creationId xmlns:a16="http://schemas.microsoft.com/office/drawing/2014/main" id="{03F4D4FA-D7BE-26F7-37B3-5EEFF4D12D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948"/>
          <a:stretch>
            <a:fillRect/>
          </a:stretch>
        </p:blipFill>
        <p:spPr bwMode="auto">
          <a:xfrm>
            <a:off x="2977348" y="1200150"/>
            <a:ext cx="4403546" cy="373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281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FDB4-98E1-A02E-FA7F-0436AF0560AE}"/>
              </a:ext>
            </a:extLst>
          </p:cNvPr>
          <p:cNvSpPr>
            <a:spLocks noGrp="1"/>
          </p:cNvSpPr>
          <p:nvPr>
            <p:ph type="title"/>
          </p:nvPr>
        </p:nvSpPr>
        <p:spPr/>
        <p:txBody>
          <a:bodyPr/>
          <a:lstStyle/>
          <a:p>
            <a:r>
              <a:rPr lang="en-US" dirty="0"/>
              <a:t>Hoe </a:t>
            </a:r>
            <a:r>
              <a:rPr lang="en-US" dirty="0" err="1"/>
              <a:t>wetenschap</a:t>
            </a:r>
            <a:r>
              <a:rPr lang="en-US" dirty="0"/>
              <a:t> </a:t>
            </a:r>
            <a:r>
              <a:rPr lang="en-US" dirty="0" err="1"/>
              <a:t>werkt</a:t>
            </a:r>
            <a:endParaRPr lang="nl-NL" dirty="0"/>
          </a:p>
        </p:txBody>
      </p:sp>
      <p:sp>
        <p:nvSpPr>
          <p:cNvPr id="4" name="TextBox 3">
            <a:extLst>
              <a:ext uri="{FF2B5EF4-FFF2-40B4-BE49-F238E27FC236}">
                <a16:creationId xmlns:a16="http://schemas.microsoft.com/office/drawing/2014/main" id="{E7F5043A-2B0F-CFCB-B976-89D067EA9C90}"/>
              </a:ext>
            </a:extLst>
          </p:cNvPr>
          <p:cNvSpPr txBox="1"/>
          <p:nvPr/>
        </p:nvSpPr>
        <p:spPr>
          <a:xfrm>
            <a:off x="7249506" y="2563729"/>
            <a:ext cx="1509483" cy="461665"/>
          </a:xfrm>
          <a:prstGeom prst="rect">
            <a:avLst/>
          </a:prstGeom>
          <a:noFill/>
          <a:ln>
            <a:solidFill>
              <a:schemeClr val="tx1"/>
            </a:solidFill>
          </a:ln>
        </p:spPr>
        <p:txBody>
          <a:bodyPr wrap="square" rtlCol="0">
            <a:spAutoFit/>
          </a:bodyPr>
          <a:lstStyle/>
          <a:p>
            <a:pPr algn="ctr"/>
            <a:r>
              <a:rPr lang="en-US" sz="2400" dirty="0"/>
              <a:t>claim</a:t>
            </a:r>
            <a:endParaRPr lang="nl-NL" sz="2400" dirty="0"/>
          </a:p>
        </p:txBody>
      </p:sp>
      <p:sp>
        <p:nvSpPr>
          <p:cNvPr id="5" name="TextBox 4">
            <a:extLst>
              <a:ext uri="{FF2B5EF4-FFF2-40B4-BE49-F238E27FC236}">
                <a16:creationId xmlns:a16="http://schemas.microsoft.com/office/drawing/2014/main" id="{DA9D8320-0662-F5C5-9BF2-464001F4A445}"/>
              </a:ext>
            </a:extLst>
          </p:cNvPr>
          <p:cNvSpPr txBox="1"/>
          <p:nvPr/>
        </p:nvSpPr>
        <p:spPr>
          <a:xfrm>
            <a:off x="1875401" y="2571750"/>
            <a:ext cx="1509483" cy="461665"/>
          </a:xfrm>
          <a:prstGeom prst="rect">
            <a:avLst/>
          </a:prstGeom>
          <a:noFill/>
          <a:ln>
            <a:solidFill>
              <a:schemeClr val="tx1"/>
            </a:solidFill>
          </a:ln>
        </p:spPr>
        <p:txBody>
          <a:bodyPr wrap="square" rtlCol="0">
            <a:spAutoFit/>
          </a:bodyPr>
          <a:lstStyle/>
          <a:p>
            <a:pPr algn="ctr"/>
            <a:r>
              <a:rPr lang="en-US" sz="2400" dirty="0"/>
              <a:t>data</a:t>
            </a:r>
            <a:endParaRPr lang="nl-NL" sz="2400" dirty="0"/>
          </a:p>
        </p:txBody>
      </p:sp>
      <p:cxnSp>
        <p:nvCxnSpPr>
          <p:cNvPr id="7" name="Straight Arrow Connector 6">
            <a:extLst>
              <a:ext uri="{FF2B5EF4-FFF2-40B4-BE49-F238E27FC236}">
                <a16:creationId xmlns:a16="http://schemas.microsoft.com/office/drawing/2014/main" id="{A9CC6309-AE4B-97A0-2F5D-49144BA4E03D}"/>
              </a:ext>
            </a:extLst>
          </p:cNvPr>
          <p:cNvCxnSpPr>
            <a:stCxn id="5" idx="3"/>
            <a:endCxn id="4" idx="1"/>
          </p:cNvCxnSpPr>
          <p:nvPr/>
        </p:nvCxnSpPr>
        <p:spPr>
          <a:xfrm flipV="1">
            <a:off x="3384884" y="2794562"/>
            <a:ext cx="3864622" cy="802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E966F36-F214-35B6-47DF-292673DC98A7}"/>
              </a:ext>
            </a:extLst>
          </p:cNvPr>
          <p:cNvSpPr txBox="1"/>
          <p:nvPr/>
        </p:nvSpPr>
        <p:spPr>
          <a:xfrm>
            <a:off x="3084960" y="3876173"/>
            <a:ext cx="2168829" cy="461665"/>
          </a:xfrm>
          <a:prstGeom prst="rect">
            <a:avLst/>
          </a:prstGeom>
          <a:noFill/>
          <a:ln>
            <a:solidFill>
              <a:schemeClr val="tx1"/>
            </a:solidFill>
          </a:ln>
        </p:spPr>
        <p:txBody>
          <a:bodyPr wrap="square" rtlCol="0">
            <a:spAutoFit/>
          </a:bodyPr>
          <a:lstStyle/>
          <a:p>
            <a:pPr algn="ctr"/>
            <a:r>
              <a:rPr lang="en-US" sz="2400" dirty="0" err="1"/>
              <a:t>onderbouwing</a:t>
            </a:r>
            <a:endParaRPr lang="nl-NL" sz="2400" dirty="0"/>
          </a:p>
        </p:txBody>
      </p:sp>
      <p:cxnSp>
        <p:nvCxnSpPr>
          <p:cNvPr id="10" name="Straight Arrow Connector 9">
            <a:extLst>
              <a:ext uri="{FF2B5EF4-FFF2-40B4-BE49-F238E27FC236}">
                <a16:creationId xmlns:a16="http://schemas.microsoft.com/office/drawing/2014/main" id="{D5697624-0D45-87CE-AAD4-C85871981940}"/>
              </a:ext>
            </a:extLst>
          </p:cNvPr>
          <p:cNvCxnSpPr>
            <a:stCxn id="8" idx="0"/>
          </p:cNvCxnSpPr>
          <p:nvPr/>
        </p:nvCxnSpPr>
        <p:spPr>
          <a:xfrm flipH="1" flipV="1">
            <a:off x="4169374" y="2802583"/>
            <a:ext cx="1" cy="107359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BC5D729B-C469-2D1D-2AB2-1A8E0F9C7C48}"/>
              </a:ext>
            </a:extLst>
          </p:cNvPr>
          <p:cNvCxnSpPr>
            <a:cxnSpLocks/>
          </p:cNvCxnSpPr>
          <p:nvPr/>
        </p:nvCxnSpPr>
        <p:spPr>
          <a:xfrm flipH="1">
            <a:off x="5860242" y="2045916"/>
            <a:ext cx="1" cy="75666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116A252-B34A-B916-6115-9B5A694A209C}"/>
              </a:ext>
            </a:extLst>
          </p:cNvPr>
          <p:cNvSpPr txBox="1"/>
          <p:nvPr/>
        </p:nvSpPr>
        <p:spPr>
          <a:xfrm>
            <a:off x="4543216" y="1581042"/>
            <a:ext cx="2634051" cy="461665"/>
          </a:xfrm>
          <a:prstGeom prst="rect">
            <a:avLst/>
          </a:prstGeom>
          <a:noFill/>
          <a:ln>
            <a:solidFill>
              <a:schemeClr val="tx1"/>
            </a:solidFill>
          </a:ln>
        </p:spPr>
        <p:txBody>
          <a:bodyPr wrap="square" rtlCol="0">
            <a:spAutoFit/>
          </a:bodyPr>
          <a:lstStyle/>
          <a:p>
            <a:pPr algn="ctr"/>
            <a:r>
              <a:rPr lang="en-US" sz="2400" dirty="0" err="1"/>
              <a:t>waarschijnlijkheid</a:t>
            </a:r>
            <a:endParaRPr lang="nl-NL" sz="2400" dirty="0"/>
          </a:p>
        </p:txBody>
      </p:sp>
      <p:sp>
        <p:nvSpPr>
          <p:cNvPr id="3" name="TextBox 2">
            <a:extLst>
              <a:ext uri="{FF2B5EF4-FFF2-40B4-BE49-F238E27FC236}">
                <a16:creationId xmlns:a16="http://schemas.microsoft.com/office/drawing/2014/main" id="{7A762434-DFE5-AE3D-FE45-7ABA92C5B2D4}"/>
              </a:ext>
            </a:extLst>
          </p:cNvPr>
          <p:cNvSpPr txBox="1"/>
          <p:nvPr/>
        </p:nvSpPr>
        <p:spPr>
          <a:xfrm>
            <a:off x="5860243" y="4707170"/>
            <a:ext cx="2924903" cy="369332"/>
          </a:xfrm>
          <a:prstGeom prst="rect">
            <a:avLst/>
          </a:prstGeom>
          <a:noFill/>
        </p:spPr>
        <p:txBody>
          <a:bodyPr wrap="none" rtlCol="0">
            <a:spAutoFit/>
          </a:bodyPr>
          <a:lstStyle/>
          <a:p>
            <a:r>
              <a:rPr lang="en-US" dirty="0"/>
              <a:t>Model </a:t>
            </a:r>
            <a:r>
              <a:rPr lang="en-US" dirty="0" err="1"/>
              <a:t>naar</a:t>
            </a:r>
            <a:r>
              <a:rPr lang="en-US" dirty="0"/>
              <a:t> Toulmin (1958)</a:t>
            </a:r>
            <a:endParaRPr lang="nl-NL" dirty="0"/>
          </a:p>
        </p:txBody>
      </p:sp>
    </p:spTree>
    <p:extLst>
      <p:ext uri="{BB962C8B-B14F-4D97-AF65-F5344CB8AC3E}">
        <p14:creationId xmlns:p14="http://schemas.microsoft.com/office/powerpoint/2010/main" val="330895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7197A-9EF9-F2A9-08EC-6CE1F1AF222D}"/>
              </a:ext>
            </a:extLst>
          </p:cNvPr>
          <p:cNvSpPr>
            <a:spLocks noGrp="1"/>
          </p:cNvSpPr>
          <p:nvPr>
            <p:ph type="title"/>
          </p:nvPr>
        </p:nvSpPr>
        <p:spPr/>
        <p:txBody>
          <a:bodyPr/>
          <a:lstStyle/>
          <a:p>
            <a:r>
              <a:rPr lang="en-US" dirty="0" err="1"/>
              <a:t>Oefening</a:t>
            </a:r>
            <a:endParaRPr lang="nl-NL" dirty="0"/>
          </a:p>
        </p:txBody>
      </p:sp>
      <p:sp>
        <p:nvSpPr>
          <p:cNvPr id="3" name="TextBox 2">
            <a:extLst>
              <a:ext uri="{FF2B5EF4-FFF2-40B4-BE49-F238E27FC236}">
                <a16:creationId xmlns:a16="http://schemas.microsoft.com/office/drawing/2014/main" id="{028B2EBA-E386-0BC2-E407-F2B9619097A7}"/>
              </a:ext>
            </a:extLst>
          </p:cNvPr>
          <p:cNvSpPr txBox="1"/>
          <p:nvPr/>
        </p:nvSpPr>
        <p:spPr>
          <a:xfrm>
            <a:off x="4328134" y="2368858"/>
            <a:ext cx="1106906" cy="923330"/>
          </a:xfrm>
          <a:prstGeom prst="rect">
            <a:avLst/>
          </a:prstGeom>
          <a:noFill/>
        </p:spPr>
        <p:txBody>
          <a:bodyPr wrap="square" rtlCol="0">
            <a:spAutoFit/>
          </a:bodyPr>
          <a:lstStyle/>
          <a:p>
            <a:r>
              <a:rPr lang="en-US" dirty="0"/>
              <a:t>Foto van </a:t>
            </a:r>
            <a:r>
              <a:rPr lang="en-US" dirty="0" err="1"/>
              <a:t>natte</a:t>
            </a:r>
            <a:r>
              <a:rPr lang="en-US" dirty="0"/>
              <a:t> </a:t>
            </a:r>
            <a:r>
              <a:rPr lang="en-US" dirty="0" err="1"/>
              <a:t>straat</a:t>
            </a:r>
            <a:endParaRPr lang="nl-NL" dirty="0"/>
          </a:p>
        </p:txBody>
      </p:sp>
    </p:spTree>
    <p:extLst>
      <p:ext uri="{BB962C8B-B14F-4D97-AF65-F5344CB8AC3E}">
        <p14:creationId xmlns:p14="http://schemas.microsoft.com/office/powerpoint/2010/main" val="3459147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83122-155C-92A6-6B54-2FC777A9F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E5082C-E714-7090-D26B-BCA742BCC1E3}"/>
              </a:ext>
            </a:extLst>
          </p:cNvPr>
          <p:cNvSpPr>
            <a:spLocks noGrp="1"/>
          </p:cNvSpPr>
          <p:nvPr>
            <p:ph type="title"/>
          </p:nvPr>
        </p:nvSpPr>
        <p:spPr/>
        <p:txBody>
          <a:bodyPr/>
          <a:lstStyle/>
          <a:p>
            <a:r>
              <a:rPr lang="en-US" dirty="0" err="1"/>
              <a:t>Oefening</a:t>
            </a:r>
            <a:endParaRPr lang="nl-NL" dirty="0"/>
          </a:p>
        </p:txBody>
      </p:sp>
      <p:grpSp>
        <p:nvGrpSpPr>
          <p:cNvPr id="19" name="Group 18">
            <a:extLst>
              <a:ext uri="{FF2B5EF4-FFF2-40B4-BE49-F238E27FC236}">
                <a16:creationId xmlns:a16="http://schemas.microsoft.com/office/drawing/2014/main" id="{B9EC6383-A50F-45BF-5BA8-040114762407}"/>
              </a:ext>
            </a:extLst>
          </p:cNvPr>
          <p:cNvGrpSpPr/>
          <p:nvPr/>
        </p:nvGrpSpPr>
        <p:grpSpPr>
          <a:xfrm>
            <a:off x="3607948" y="2784985"/>
            <a:ext cx="5536052" cy="2317739"/>
            <a:chOff x="1875401" y="1568311"/>
            <a:chExt cx="6883588" cy="2881901"/>
          </a:xfrm>
        </p:grpSpPr>
        <p:sp>
          <p:nvSpPr>
            <p:cNvPr id="12" name="TextBox 11">
              <a:extLst>
                <a:ext uri="{FF2B5EF4-FFF2-40B4-BE49-F238E27FC236}">
                  <a16:creationId xmlns:a16="http://schemas.microsoft.com/office/drawing/2014/main" id="{5147FCC5-4FD8-8A9C-4847-936ED938B2B3}"/>
                </a:ext>
              </a:extLst>
            </p:cNvPr>
            <p:cNvSpPr txBox="1"/>
            <p:nvPr/>
          </p:nvSpPr>
          <p:spPr>
            <a:xfrm>
              <a:off x="7249506" y="2563729"/>
              <a:ext cx="1509483" cy="461665"/>
            </a:xfrm>
            <a:prstGeom prst="rect">
              <a:avLst/>
            </a:prstGeom>
            <a:noFill/>
            <a:ln>
              <a:solidFill>
                <a:schemeClr val="tx1"/>
              </a:solidFill>
            </a:ln>
          </p:spPr>
          <p:txBody>
            <a:bodyPr wrap="square" rtlCol="0">
              <a:spAutoFit/>
            </a:bodyPr>
            <a:lstStyle/>
            <a:p>
              <a:pPr algn="ctr"/>
              <a:r>
                <a:rPr lang="en-US" sz="2400" dirty="0"/>
                <a:t>claim</a:t>
              </a:r>
              <a:endParaRPr lang="nl-NL" sz="2400" dirty="0"/>
            </a:p>
          </p:txBody>
        </p:sp>
        <p:sp>
          <p:nvSpPr>
            <p:cNvPr id="13" name="TextBox 12">
              <a:extLst>
                <a:ext uri="{FF2B5EF4-FFF2-40B4-BE49-F238E27FC236}">
                  <a16:creationId xmlns:a16="http://schemas.microsoft.com/office/drawing/2014/main" id="{5635B054-4EA7-4191-C757-E6906E8469F3}"/>
                </a:ext>
              </a:extLst>
            </p:cNvPr>
            <p:cNvSpPr txBox="1"/>
            <p:nvPr/>
          </p:nvSpPr>
          <p:spPr>
            <a:xfrm>
              <a:off x="1875401" y="2571750"/>
              <a:ext cx="1509483" cy="461665"/>
            </a:xfrm>
            <a:prstGeom prst="rect">
              <a:avLst/>
            </a:prstGeom>
            <a:noFill/>
            <a:ln>
              <a:solidFill>
                <a:schemeClr val="tx1"/>
              </a:solidFill>
            </a:ln>
          </p:spPr>
          <p:txBody>
            <a:bodyPr wrap="square" rtlCol="0">
              <a:spAutoFit/>
            </a:bodyPr>
            <a:lstStyle/>
            <a:p>
              <a:pPr algn="ctr"/>
              <a:r>
                <a:rPr lang="en-US" sz="2400" dirty="0"/>
                <a:t>data</a:t>
              </a:r>
              <a:endParaRPr lang="nl-NL" sz="2400" dirty="0"/>
            </a:p>
          </p:txBody>
        </p:sp>
        <p:cxnSp>
          <p:nvCxnSpPr>
            <p:cNvPr id="14" name="Straight Arrow Connector 13">
              <a:extLst>
                <a:ext uri="{FF2B5EF4-FFF2-40B4-BE49-F238E27FC236}">
                  <a16:creationId xmlns:a16="http://schemas.microsoft.com/office/drawing/2014/main" id="{70417B57-8011-C198-A8D4-7469F9C749A8}"/>
                </a:ext>
              </a:extLst>
            </p:cNvPr>
            <p:cNvCxnSpPr>
              <a:stCxn id="13" idx="3"/>
              <a:endCxn id="12" idx="1"/>
            </p:cNvCxnSpPr>
            <p:nvPr/>
          </p:nvCxnSpPr>
          <p:spPr>
            <a:xfrm flipV="1">
              <a:off x="3384884" y="2794562"/>
              <a:ext cx="3864622" cy="802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9BD7F345-F495-3F5B-77A4-95B9A5942123}"/>
                </a:ext>
              </a:extLst>
            </p:cNvPr>
            <p:cNvSpPr txBox="1"/>
            <p:nvPr/>
          </p:nvSpPr>
          <p:spPr>
            <a:xfrm>
              <a:off x="2781732" y="3876173"/>
              <a:ext cx="2775282" cy="574039"/>
            </a:xfrm>
            <a:prstGeom prst="rect">
              <a:avLst/>
            </a:prstGeom>
            <a:noFill/>
            <a:ln>
              <a:solidFill>
                <a:schemeClr val="tx1"/>
              </a:solidFill>
            </a:ln>
          </p:spPr>
          <p:txBody>
            <a:bodyPr wrap="square" rtlCol="0">
              <a:spAutoFit/>
            </a:bodyPr>
            <a:lstStyle/>
            <a:p>
              <a:pPr algn="ctr"/>
              <a:r>
                <a:rPr lang="en-US" sz="2400" dirty="0" err="1"/>
                <a:t>onderbouwing</a:t>
              </a:r>
              <a:endParaRPr lang="nl-NL" sz="2400" dirty="0"/>
            </a:p>
          </p:txBody>
        </p:sp>
        <p:cxnSp>
          <p:nvCxnSpPr>
            <p:cNvPr id="16" name="Straight Arrow Connector 15">
              <a:extLst>
                <a:ext uri="{FF2B5EF4-FFF2-40B4-BE49-F238E27FC236}">
                  <a16:creationId xmlns:a16="http://schemas.microsoft.com/office/drawing/2014/main" id="{6E4C75BA-D7AD-F352-77F6-F7E32E877F50}"/>
                </a:ext>
              </a:extLst>
            </p:cNvPr>
            <p:cNvCxnSpPr>
              <a:cxnSpLocks/>
              <a:stCxn id="15" idx="0"/>
            </p:cNvCxnSpPr>
            <p:nvPr/>
          </p:nvCxnSpPr>
          <p:spPr>
            <a:xfrm flipV="1">
              <a:off x="4169374" y="2794562"/>
              <a:ext cx="0" cy="108161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9C4EF86E-FB59-C00E-6701-6BA9A26F8A5B}"/>
                </a:ext>
              </a:extLst>
            </p:cNvPr>
            <p:cNvCxnSpPr>
              <a:cxnSpLocks/>
            </p:cNvCxnSpPr>
            <p:nvPr/>
          </p:nvCxnSpPr>
          <p:spPr>
            <a:xfrm flipH="1">
              <a:off x="5860242" y="2155081"/>
              <a:ext cx="1" cy="64750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1094B1EF-4672-44BF-01D1-C1F363C29194}"/>
                </a:ext>
              </a:extLst>
            </p:cNvPr>
            <p:cNvSpPr txBox="1"/>
            <p:nvPr/>
          </p:nvSpPr>
          <p:spPr>
            <a:xfrm>
              <a:off x="4169372" y="1568311"/>
              <a:ext cx="3350622" cy="574039"/>
            </a:xfrm>
            <a:prstGeom prst="rect">
              <a:avLst/>
            </a:prstGeom>
            <a:noFill/>
            <a:ln>
              <a:solidFill>
                <a:schemeClr val="tx1"/>
              </a:solidFill>
            </a:ln>
          </p:spPr>
          <p:txBody>
            <a:bodyPr wrap="square" rtlCol="0">
              <a:spAutoFit/>
            </a:bodyPr>
            <a:lstStyle/>
            <a:p>
              <a:pPr algn="ctr"/>
              <a:r>
                <a:rPr lang="en-US" sz="2400" dirty="0" err="1"/>
                <a:t>waarschijnlijkheid</a:t>
              </a:r>
              <a:endParaRPr lang="nl-NL" sz="2400" dirty="0"/>
            </a:p>
          </p:txBody>
        </p:sp>
      </p:grpSp>
      <p:sp>
        <p:nvSpPr>
          <p:cNvPr id="3" name="TextBox 2">
            <a:extLst>
              <a:ext uri="{FF2B5EF4-FFF2-40B4-BE49-F238E27FC236}">
                <a16:creationId xmlns:a16="http://schemas.microsoft.com/office/drawing/2014/main" id="{E691A313-CB35-68AE-6B76-3249EA020B2F}"/>
              </a:ext>
            </a:extLst>
          </p:cNvPr>
          <p:cNvSpPr txBox="1"/>
          <p:nvPr/>
        </p:nvSpPr>
        <p:spPr>
          <a:xfrm>
            <a:off x="5662863" y="618442"/>
            <a:ext cx="3206707" cy="369332"/>
          </a:xfrm>
          <a:prstGeom prst="rect">
            <a:avLst/>
          </a:prstGeom>
          <a:noFill/>
        </p:spPr>
        <p:txBody>
          <a:bodyPr wrap="square" rtlCol="0">
            <a:spAutoFit/>
          </a:bodyPr>
          <a:lstStyle/>
          <a:p>
            <a:r>
              <a:rPr lang="en-US" dirty="0"/>
              <a:t>Claim: Het </a:t>
            </a:r>
            <a:r>
              <a:rPr lang="en-US" dirty="0" err="1"/>
              <a:t>heeft</a:t>
            </a:r>
            <a:r>
              <a:rPr lang="en-US" dirty="0"/>
              <a:t> </a:t>
            </a:r>
            <a:r>
              <a:rPr lang="en-US" dirty="0" err="1"/>
              <a:t>geregend</a:t>
            </a:r>
            <a:endParaRPr lang="nl-NL" dirty="0"/>
          </a:p>
        </p:txBody>
      </p:sp>
      <p:sp>
        <p:nvSpPr>
          <p:cNvPr id="5" name="TextBox 4">
            <a:extLst>
              <a:ext uri="{FF2B5EF4-FFF2-40B4-BE49-F238E27FC236}">
                <a16:creationId xmlns:a16="http://schemas.microsoft.com/office/drawing/2014/main" id="{29676FD6-1905-D543-3EEA-838E9E1D68C3}"/>
              </a:ext>
            </a:extLst>
          </p:cNvPr>
          <p:cNvSpPr txBox="1"/>
          <p:nvPr/>
        </p:nvSpPr>
        <p:spPr>
          <a:xfrm>
            <a:off x="5662863" y="1030089"/>
            <a:ext cx="3206707" cy="369332"/>
          </a:xfrm>
          <a:prstGeom prst="rect">
            <a:avLst/>
          </a:prstGeom>
          <a:noFill/>
        </p:spPr>
        <p:txBody>
          <a:bodyPr wrap="square" rtlCol="0">
            <a:spAutoFit/>
          </a:bodyPr>
          <a:lstStyle/>
          <a:p>
            <a:r>
              <a:rPr lang="en-US" dirty="0"/>
              <a:t>Data: De </a:t>
            </a:r>
            <a:r>
              <a:rPr lang="en-US" dirty="0" err="1"/>
              <a:t>straat</a:t>
            </a:r>
            <a:r>
              <a:rPr lang="en-US" dirty="0"/>
              <a:t> is </a:t>
            </a:r>
            <a:r>
              <a:rPr lang="en-US" dirty="0" err="1"/>
              <a:t>nat</a:t>
            </a:r>
            <a:endParaRPr lang="nl-NL" dirty="0"/>
          </a:p>
        </p:txBody>
      </p:sp>
      <p:sp>
        <p:nvSpPr>
          <p:cNvPr id="6" name="TextBox 5">
            <a:extLst>
              <a:ext uri="{FF2B5EF4-FFF2-40B4-BE49-F238E27FC236}">
                <a16:creationId xmlns:a16="http://schemas.microsoft.com/office/drawing/2014/main" id="{55672652-DCED-1147-BC7C-F4302998A538}"/>
              </a:ext>
            </a:extLst>
          </p:cNvPr>
          <p:cNvSpPr txBox="1"/>
          <p:nvPr/>
        </p:nvSpPr>
        <p:spPr>
          <a:xfrm>
            <a:off x="5662863" y="1441736"/>
            <a:ext cx="3206707" cy="646331"/>
          </a:xfrm>
          <a:prstGeom prst="rect">
            <a:avLst/>
          </a:prstGeom>
          <a:noFill/>
        </p:spPr>
        <p:txBody>
          <a:bodyPr wrap="square" rtlCol="0">
            <a:spAutoFit/>
          </a:bodyPr>
          <a:lstStyle/>
          <a:p>
            <a:r>
              <a:rPr lang="en-US" dirty="0" err="1"/>
              <a:t>Onderbouwing</a:t>
            </a:r>
            <a:r>
              <a:rPr lang="en-US" dirty="0"/>
              <a:t>: Het is winter </a:t>
            </a:r>
            <a:r>
              <a:rPr lang="en-US" dirty="0" err="1"/>
              <a:t>en</a:t>
            </a:r>
            <a:r>
              <a:rPr lang="en-US" dirty="0"/>
              <a:t> dan regent het </a:t>
            </a:r>
            <a:r>
              <a:rPr lang="en-US" dirty="0" err="1"/>
              <a:t>vaak</a:t>
            </a:r>
            <a:endParaRPr lang="nl-NL" dirty="0"/>
          </a:p>
        </p:txBody>
      </p:sp>
      <p:sp>
        <p:nvSpPr>
          <p:cNvPr id="7" name="TextBox 6">
            <a:extLst>
              <a:ext uri="{FF2B5EF4-FFF2-40B4-BE49-F238E27FC236}">
                <a16:creationId xmlns:a16="http://schemas.microsoft.com/office/drawing/2014/main" id="{5198371F-D574-EA22-6743-ACAE7CEA9854}"/>
              </a:ext>
            </a:extLst>
          </p:cNvPr>
          <p:cNvSpPr txBox="1"/>
          <p:nvPr/>
        </p:nvSpPr>
        <p:spPr>
          <a:xfrm>
            <a:off x="2595586" y="1554157"/>
            <a:ext cx="1106906" cy="923330"/>
          </a:xfrm>
          <a:prstGeom prst="rect">
            <a:avLst/>
          </a:prstGeom>
          <a:noFill/>
        </p:spPr>
        <p:txBody>
          <a:bodyPr wrap="square" rtlCol="0">
            <a:spAutoFit/>
          </a:bodyPr>
          <a:lstStyle/>
          <a:p>
            <a:r>
              <a:rPr lang="en-US" dirty="0"/>
              <a:t>Foto van </a:t>
            </a:r>
            <a:r>
              <a:rPr lang="en-US" dirty="0" err="1"/>
              <a:t>natte</a:t>
            </a:r>
            <a:r>
              <a:rPr lang="en-US" dirty="0"/>
              <a:t> </a:t>
            </a:r>
            <a:r>
              <a:rPr lang="en-US" dirty="0" err="1"/>
              <a:t>straat</a:t>
            </a:r>
            <a:endParaRPr lang="nl-NL" dirty="0"/>
          </a:p>
        </p:txBody>
      </p:sp>
    </p:spTree>
    <p:extLst>
      <p:ext uri="{BB962C8B-B14F-4D97-AF65-F5344CB8AC3E}">
        <p14:creationId xmlns:p14="http://schemas.microsoft.com/office/powerpoint/2010/main" val="329202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82DF9-117F-A518-F756-35E77EF57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8F70A-3809-74F2-2166-56CEB7202BCD}"/>
              </a:ext>
            </a:extLst>
          </p:cNvPr>
          <p:cNvSpPr>
            <a:spLocks noGrp="1"/>
          </p:cNvSpPr>
          <p:nvPr>
            <p:ph type="title"/>
          </p:nvPr>
        </p:nvSpPr>
        <p:spPr/>
        <p:txBody>
          <a:bodyPr/>
          <a:lstStyle/>
          <a:p>
            <a:r>
              <a:rPr lang="en-US" dirty="0" err="1"/>
              <a:t>Oefening</a:t>
            </a:r>
            <a:endParaRPr lang="nl-NL" dirty="0"/>
          </a:p>
        </p:txBody>
      </p:sp>
      <p:sp>
        <p:nvSpPr>
          <p:cNvPr id="7" name="TextBox 6">
            <a:extLst>
              <a:ext uri="{FF2B5EF4-FFF2-40B4-BE49-F238E27FC236}">
                <a16:creationId xmlns:a16="http://schemas.microsoft.com/office/drawing/2014/main" id="{2511292D-A64F-8E8F-AFF4-7B5D8C702E35}"/>
              </a:ext>
            </a:extLst>
          </p:cNvPr>
          <p:cNvSpPr txBox="1"/>
          <p:nvPr/>
        </p:nvSpPr>
        <p:spPr>
          <a:xfrm>
            <a:off x="5590674" y="959212"/>
            <a:ext cx="3134191" cy="2031325"/>
          </a:xfrm>
          <a:prstGeom prst="rect">
            <a:avLst/>
          </a:prstGeom>
          <a:noFill/>
        </p:spPr>
        <p:txBody>
          <a:bodyPr wrap="none" rtlCol="0">
            <a:spAutoFit/>
          </a:bodyPr>
          <a:lstStyle/>
          <a:p>
            <a:r>
              <a:rPr lang="en-US" dirty="0"/>
              <a:t>Er </a:t>
            </a:r>
            <a:r>
              <a:rPr lang="en-US" dirty="0" err="1"/>
              <a:t>staat</a:t>
            </a:r>
            <a:r>
              <a:rPr lang="en-US" dirty="0"/>
              <a:t> </a:t>
            </a:r>
            <a:r>
              <a:rPr lang="en-US" dirty="0" err="1"/>
              <a:t>een</a:t>
            </a:r>
            <a:r>
              <a:rPr lang="en-US" dirty="0"/>
              <a:t> huis in de brand</a:t>
            </a:r>
          </a:p>
          <a:p>
            <a:endParaRPr lang="en-US" dirty="0"/>
          </a:p>
          <a:p>
            <a:r>
              <a:rPr lang="en-US" dirty="0"/>
              <a:t>Het is </a:t>
            </a:r>
            <a:r>
              <a:rPr lang="en-US" dirty="0" err="1"/>
              <a:t>hartje</a:t>
            </a:r>
            <a:r>
              <a:rPr lang="en-US" dirty="0"/>
              <a:t> </a:t>
            </a:r>
            <a:r>
              <a:rPr lang="en-US" dirty="0" err="1"/>
              <a:t>zomer</a:t>
            </a:r>
            <a:endParaRPr lang="en-US" dirty="0"/>
          </a:p>
          <a:p>
            <a:endParaRPr lang="en-US" dirty="0"/>
          </a:p>
          <a:p>
            <a:r>
              <a:rPr lang="en-US" dirty="0"/>
              <a:t>Het </a:t>
            </a:r>
            <a:r>
              <a:rPr lang="en-US" dirty="0" err="1"/>
              <a:t>riool</a:t>
            </a:r>
            <a:r>
              <a:rPr lang="en-US" dirty="0"/>
              <a:t> is </a:t>
            </a:r>
            <a:r>
              <a:rPr lang="en-US" dirty="0" err="1"/>
              <a:t>verstopt</a:t>
            </a:r>
            <a:endParaRPr lang="en-US" dirty="0"/>
          </a:p>
          <a:p>
            <a:endParaRPr lang="en-US" dirty="0"/>
          </a:p>
          <a:p>
            <a:r>
              <a:rPr lang="en-US" dirty="0"/>
              <a:t>…</a:t>
            </a:r>
            <a:endParaRPr lang="nl-NL" dirty="0"/>
          </a:p>
        </p:txBody>
      </p:sp>
      <p:sp>
        <p:nvSpPr>
          <p:cNvPr id="3" name="TextBox 2">
            <a:extLst>
              <a:ext uri="{FF2B5EF4-FFF2-40B4-BE49-F238E27FC236}">
                <a16:creationId xmlns:a16="http://schemas.microsoft.com/office/drawing/2014/main" id="{7412C59A-97B5-1A00-51BB-2BF427008DF2}"/>
              </a:ext>
            </a:extLst>
          </p:cNvPr>
          <p:cNvSpPr txBox="1"/>
          <p:nvPr/>
        </p:nvSpPr>
        <p:spPr>
          <a:xfrm>
            <a:off x="2446421" y="1648420"/>
            <a:ext cx="1106906" cy="923330"/>
          </a:xfrm>
          <a:prstGeom prst="rect">
            <a:avLst/>
          </a:prstGeom>
          <a:noFill/>
        </p:spPr>
        <p:txBody>
          <a:bodyPr wrap="square" rtlCol="0">
            <a:spAutoFit/>
          </a:bodyPr>
          <a:lstStyle/>
          <a:p>
            <a:r>
              <a:rPr lang="en-US" dirty="0"/>
              <a:t>Foto van </a:t>
            </a:r>
            <a:r>
              <a:rPr lang="en-US" dirty="0" err="1"/>
              <a:t>natte</a:t>
            </a:r>
            <a:r>
              <a:rPr lang="en-US" dirty="0"/>
              <a:t> </a:t>
            </a:r>
            <a:r>
              <a:rPr lang="en-US" dirty="0" err="1"/>
              <a:t>straat</a:t>
            </a:r>
            <a:endParaRPr lang="nl-NL" dirty="0"/>
          </a:p>
        </p:txBody>
      </p:sp>
    </p:spTree>
    <p:extLst>
      <p:ext uri="{BB962C8B-B14F-4D97-AF65-F5344CB8AC3E}">
        <p14:creationId xmlns:p14="http://schemas.microsoft.com/office/powerpoint/2010/main" val="1649491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EB7C1-CC31-8DB2-EE59-2E06F61CE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15F7DC-9984-CDE6-C6C6-BCFD8A850526}"/>
              </a:ext>
            </a:extLst>
          </p:cNvPr>
          <p:cNvSpPr>
            <a:spLocks noGrp="1"/>
          </p:cNvSpPr>
          <p:nvPr>
            <p:ph type="title"/>
          </p:nvPr>
        </p:nvSpPr>
        <p:spPr/>
        <p:txBody>
          <a:bodyPr/>
          <a:lstStyle/>
          <a:p>
            <a:r>
              <a:rPr lang="en-US" dirty="0"/>
              <a:t>Hoe </a:t>
            </a:r>
            <a:r>
              <a:rPr lang="en-US" dirty="0" err="1"/>
              <a:t>wetenschap</a:t>
            </a:r>
            <a:r>
              <a:rPr lang="en-US" dirty="0"/>
              <a:t> </a:t>
            </a:r>
            <a:r>
              <a:rPr lang="en-US" dirty="0" err="1"/>
              <a:t>werkt</a:t>
            </a:r>
            <a:endParaRPr lang="nl-NL" dirty="0"/>
          </a:p>
        </p:txBody>
      </p:sp>
      <p:sp>
        <p:nvSpPr>
          <p:cNvPr id="4" name="TextBox 3">
            <a:extLst>
              <a:ext uri="{FF2B5EF4-FFF2-40B4-BE49-F238E27FC236}">
                <a16:creationId xmlns:a16="http://schemas.microsoft.com/office/drawing/2014/main" id="{E2B7406B-E03F-FD59-1171-46F4079F9468}"/>
              </a:ext>
            </a:extLst>
          </p:cNvPr>
          <p:cNvSpPr txBox="1"/>
          <p:nvPr/>
        </p:nvSpPr>
        <p:spPr>
          <a:xfrm>
            <a:off x="7137209" y="2594816"/>
            <a:ext cx="1509483" cy="461665"/>
          </a:xfrm>
          <a:prstGeom prst="rect">
            <a:avLst/>
          </a:prstGeom>
          <a:noFill/>
          <a:ln>
            <a:solidFill>
              <a:schemeClr val="tx1"/>
            </a:solidFill>
          </a:ln>
        </p:spPr>
        <p:txBody>
          <a:bodyPr wrap="square" rtlCol="0">
            <a:spAutoFit/>
          </a:bodyPr>
          <a:lstStyle/>
          <a:p>
            <a:pPr algn="ctr"/>
            <a:r>
              <a:rPr lang="en-US" sz="2400" dirty="0"/>
              <a:t>claim</a:t>
            </a:r>
            <a:endParaRPr lang="nl-NL" sz="2400" dirty="0"/>
          </a:p>
        </p:txBody>
      </p:sp>
      <p:sp>
        <p:nvSpPr>
          <p:cNvPr id="5" name="TextBox 4">
            <a:extLst>
              <a:ext uri="{FF2B5EF4-FFF2-40B4-BE49-F238E27FC236}">
                <a16:creationId xmlns:a16="http://schemas.microsoft.com/office/drawing/2014/main" id="{2B45DB41-A5DC-9DC5-09BD-71FE6B0D42FA}"/>
              </a:ext>
            </a:extLst>
          </p:cNvPr>
          <p:cNvSpPr txBox="1"/>
          <p:nvPr/>
        </p:nvSpPr>
        <p:spPr>
          <a:xfrm>
            <a:off x="1763106" y="2594816"/>
            <a:ext cx="1509483" cy="461665"/>
          </a:xfrm>
          <a:prstGeom prst="rect">
            <a:avLst/>
          </a:prstGeom>
          <a:noFill/>
          <a:ln>
            <a:solidFill>
              <a:schemeClr val="tx1"/>
            </a:solidFill>
          </a:ln>
        </p:spPr>
        <p:txBody>
          <a:bodyPr wrap="square" rtlCol="0">
            <a:spAutoFit/>
          </a:bodyPr>
          <a:lstStyle/>
          <a:p>
            <a:pPr algn="ctr"/>
            <a:r>
              <a:rPr lang="en-US" sz="2400" dirty="0"/>
              <a:t>data</a:t>
            </a:r>
            <a:endParaRPr lang="nl-NL" sz="2400" dirty="0"/>
          </a:p>
        </p:txBody>
      </p:sp>
      <p:cxnSp>
        <p:nvCxnSpPr>
          <p:cNvPr id="7" name="Straight Arrow Connector 6">
            <a:extLst>
              <a:ext uri="{FF2B5EF4-FFF2-40B4-BE49-F238E27FC236}">
                <a16:creationId xmlns:a16="http://schemas.microsoft.com/office/drawing/2014/main" id="{B69784BA-F6C4-AA2F-B864-52BC4EA9329C}"/>
              </a:ext>
            </a:extLst>
          </p:cNvPr>
          <p:cNvCxnSpPr>
            <a:cxnSpLocks/>
            <a:stCxn id="5" idx="3"/>
          </p:cNvCxnSpPr>
          <p:nvPr/>
        </p:nvCxnSpPr>
        <p:spPr>
          <a:xfrm>
            <a:off x="3272589" y="2825649"/>
            <a:ext cx="118711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A763F2D-3E51-C1C5-6E01-D22E252FB5DF}"/>
              </a:ext>
            </a:extLst>
          </p:cNvPr>
          <p:cNvSpPr txBox="1"/>
          <p:nvPr/>
        </p:nvSpPr>
        <p:spPr>
          <a:xfrm>
            <a:off x="2732035" y="3899239"/>
            <a:ext cx="2168829" cy="461665"/>
          </a:xfrm>
          <a:prstGeom prst="rect">
            <a:avLst/>
          </a:prstGeom>
          <a:noFill/>
          <a:ln>
            <a:solidFill>
              <a:schemeClr val="tx1"/>
            </a:solidFill>
          </a:ln>
        </p:spPr>
        <p:txBody>
          <a:bodyPr wrap="square" rtlCol="0">
            <a:spAutoFit/>
          </a:bodyPr>
          <a:lstStyle/>
          <a:p>
            <a:pPr algn="ctr"/>
            <a:r>
              <a:rPr lang="en-US" sz="2400" dirty="0" err="1"/>
              <a:t>onderbouwing</a:t>
            </a:r>
            <a:endParaRPr lang="nl-NL" sz="2400" dirty="0"/>
          </a:p>
        </p:txBody>
      </p:sp>
      <p:cxnSp>
        <p:nvCxnSpPr>
          <p:cNvPr id="10" name="Straight Arrow Connector 9">
            <a:extLst>
              <a:ext uri="{FF2B5EF4-FFF2-40B4-BE49-F238E27FC236}">
                <a16:creationId xmlns:a16="http://schemas.microsoft.com/office/drawing/2014/main" id="{C1012DA9-9D68-802A-BEDF-6339DD349BD6}"/>
              </a:ext>
            </a:extLst>
          </p:cNvPr>
          <p:cNvCxnSpPr>
            <a:stCxn id="8" idx="0"/>
          </p:cNvCxnSpPr>
          <p:nvPr/>
        </p:nvCxnSpPr>
        <p:spPr>
          <a:xfrm flipH="1" flipV="1">
            <a:off x="3816449" y="2825649"/>
            <a:ext cx="1" cy="107359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4396169-1F54-E336-6252-124BB9A39DC8}"/>
              </a:ext>
            </a:extLst>
          </p:cNvPr>
          <p:cNvCxnSpPr>
            <a:cxnSpLocks/>
          </p:cNvCxnSpPr>
          <p:nvPr/>
        </p:nvCxnSpPr>
        <p:spPr>
          <a:xfrm flipH="1">
            <a:off x="6553198" y="2068982"/>
            <a:ext cx="1" cy="75666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73D8214-6CF8-B906-1BF1-98BD06B74E58}"/>
              </a:ext>
            </a:extLst>
          </p:cNvPr>
          <p:cNvSpPr txBox="1"/>
          <p:nvPr/>
        </p:nvSpPr>
        <p:spPr>
          <a:xfrm>
            <a:off x="5204043" y="1601702"/>
            <a:ext cx="2634051" cy="461665"/>
          </a:xfrm>
          <a:prstGeom prst="rect">
            <a:avLst/>
          </a:prstGeom>
          <a:noFill/>
          <a:ln>
            <a:solidFill>
              <a:schemeClr val="tx1"/>
            </a:solidFill>
          </a:ln>
        </p:spPr>
        <p:txBody>
          <a:bodyPr wrap="square" rtlCol="0">
            <a:spAutoFit/>
          </a:bodyPr>
          <a:lstStyle/>
          <a:p>
            <a:pPr algn="ctr"/>
            <a:r>
              <a:rPr lang="en-US" sz="2400" dirty="0" err="1"/>
              <a:t>waarschijnlijkheid</a:t>
            </a:r>
            <a:endParaRPr lang="nl-NL" sz="2400" dirty="0"/>
          </a:p>
        </p:txBody>
      </p:sp>
      <p:sp>
        <p:nvSpPr>
          <p:cNvPr id="3" name="TextBox 2">
            <a:extLst>
              <a:ext uri="{FF2B5EF4-FFF2-40B4-BE49-F238E27FC236}">
                <a16:creationId xmlns:a16="http://schemas.microsoft.com/office/drawing/2014/main" id="{169A2C57-754C-F79C-30E2-475E4347B248}"/>
              </a:ext>
            </a:extLst>
          </p:cNvPr>
          <p:cNvSpPr txBox="1"/>
          <p:nvPr/>
        </p:nvSpPr>
        <p:spPr>
          <a:xfrm>
            <a:off x="4459705" y="2594816"/>
            <a:ext cx="1509483" cy="461665"/>
          </a:xfrm>
          <a:prstGeom prst="rect">
            <a:avLst/>
          </a:prstGeom>
          <a:noFill/>
          <a:ln>
            <a:solidFill>
              <a:schemeClr val="tx1"/>
            </a:solidFill>
          </a:ln>
        </p:spPr>
        <p:txBody>
          <a:bodyPr wrap="square" rtlCol="0">
            <a:spAutoFit/>
          </a:bodyPr>
          <a:lstStyle/>
          <a:p>
            <a:pPr algn="ctr"/>
            <a:r>
              <a:rPr lang="en-US" sz="2400" dirty="0" err="1"/>
              <a:t>bewijs</a:t>
            </a:r>
            <a:endParaRPr lang="nl-NL" sz="2400" dirty="0"/>
          </a:p>
        </p:txBody>
      </p:sp>
      <p:cxnSp>
        <p:nvCxnSpPr>
          <p:cNvPr id="9" name="Straight Arrow Connector 8">
            <a:extLst>
              <a:ext uri="{FF2B5EF4-FFF2-40B4-BE49-F238E27FC236}">
                <a16:creationId xmlns:a16="http://schemas.microsoft.com/office/drawing/2014/main" id="{670DC957-DB22-E323-8292-93354032F5EC}"/>
              </a:ext>
            </a:extLst>
          </p:cNvPr>
          <p:cNvCxnSpPr>
            <a:cxnSpLocks/>
          </p:cNvCxnSpPr>
          <p:nvPr/>
        </p:nvCxnSpPr>
        <p:spPr>
          <a:xfrm flipV="1">
            <a:off x="5969188" y="2817628"/>
            <a:ext cx="1168023" cy="802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4D8138A2-6F77-3C1C-A550-58C0D725A814}"/>
              </a:ext>
            </a:extLst>
          </p:cNvPr>
          <p:cNvSpPr txBox="1"/>
          <p:nvPr/>
        </p:nvSpPr>
        <p:spPr>
          <a:xfrm>
            <a:off x="5231551" y="3904854"/>
            <a:ext cx="2168829" cy="461665"/>
          </a:xfrm>
          <a:prstGeom prst="rect">
            <a:avLst/>
          </a:prstGeom>
          <a:noFill/>
          <a:ln>
            <a:solidFill>
              <a:schemeClr val="tx1"/>
            </a:solidFill>
          </a:ln>
        </p:spPr>
        <p:txBody>
          <a:bodyPr wrap="square" rtlCol="0">
            <a:spAutoFit/>
          </a:bodyPr>
          <a:lstStyle/>
          <a:p>
            <a:pPr algn="ctr"/>
            <a:r>
              <a:rPr lang="en-US" sz="2400" dirty="0" err="1"/>
              <a:t>onderbouwing</a:t>
            </a:r>
            <a:endParaRPr lang="nl-NL" sz="2400" dirty="0"/>
          </a:p>
        </p:txBody>
      </p:sp>
      <p:cxnSp>
        <p:nvCxnSpPr>
          <p:cNvPr id="13" name="Straight Arrow Connector 12">
            <a:extLst>
              <a:ext uri="{FF2B5EF4-FFF2-40B4-BE49-F238E27FC236}">
                <a16:creationId xmlns:a16="http://schemas.microsoft.com/office/drawing/2014/main" id="{773CCE1B-6ED0-48C0-F6C3-56D0D6399206}"/>
              </a:ext>
            </a:extLst>
          </p:cNvPr>
          <p:cNvCxnSpPr>
            <a:stCxn id="11" idx="0"/>
          </p:cNvCxnSpPr>
          <p:nvPr/>
        </p:nvCxnSpPr>
        <p:spPr>
          <a:xfrm flipH="1" flipV="1">
            <a:off x="6315965" y="2831264"/>
            <a:ext cx="1" cy="107359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3159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1FD9-84F9-175E-EDAF-2307DEEEB914}"/>
              </a:ext>
            </a:extLst>
          </p:cNvPr>
          <p:cNvSpPr>
            <a:spLocks noGrp="1"/>
          </p:cNvSpPr>
          <p:nvPr>
            <p:ph type="title"/>
          </p:nvPr>
        </p:nvSpPr>
        <p:spPr/>
        <p:txBody>
          <a:bodyPr/>
          <a:lstStyle/>
          <a:p>
            <a:r>
              <a:rPr lang="en-US" dirty="0"/>
              <a:t>Outline</a:t>
            </a:r>
            <a:endParaRPr lang="nl-NL" dirty="0"/>
          </a:p>
        </p:txBody>
      </p:sp>
      <p:sp>
        <p:nvSpPr>
          <p:cNvPr id="3" name="Content Placeholder 2">
            <a:extLst>
              <a:ext uri="{FF2B5EF4-FFF2-40B4-BE49-F238E27FC236}">
                <a16:creationId xmlns:a16="http://schemas.microsoft.com/office/drawing/2014/main" id="{C0911784-043E-EB63-85C1-B18E921A6D89}"/>
              </a:ext>
            </a:extLst>
          </p:cNvPr>
          <p:cNvSpPr>
            <a:spLocks noGrp="1"/>
          </p:cNvSpPr>
          <p:nvPr>
            <p:ph idx="1"/>
          </p:nvPr>
        </p:nvSpPr>
        <p:spPr/>
        <p:txBody>
          <a:bodyPr>
            <a:normAutofit fontScale="85000" lnSpcReduction="20000"/>
          </a:bodyPr>
          <a:lstStyle/>
          <a:p>
            <a:r>
              <a:rPr lang="en-US" dirty="0" err="1"/>
              <a:t>Maatschappelijke</a:t>
            </a:r>
            <a:r>
              <a:rPr lang="en-US" dirty="0"/>
              <a:t> </a:t>
            </a:r>
            <a:r>
              <a:rPr lang="en-US" dirty="0" err="1"/>
              <a:t>keuzes</a:t>
            </a:r>
            <a:r>
              <a:rPr lang="en-US" dirty="0"/>
              <a:t>: </a:t>
            </a:r>
          </a:p>
          <a:p>
            <a:pPr lvl="1"/>
            <a:r>
              <a:rPr lang="en-US" dirty="0" err="1"/>
              <a:t>Stikstof</a:t>
            </a:r>
            <a:r>
              <a:rPr lang="en-US" dirty="0"/>
              <a:t>; Energie; </a:t>
            </a:r>
            <a:r>
              <a:rPr lang="en-US" dirty="0" err="1"/>
              <a:t>Woningnood</a:t>
            </a:r>
            <a:r>
              <a:rPr lang="en-US" dirty="0"/>
              <a:t>; </a:t>
            </a:r>
            <a:r>
              <a:rPr lang="en-US" dirty="0" err="1"/>
              <a:t>Obesitas</a:t>
            </a:r>
            <a:r>
              <a:rPr lang="en-US" dirty="0"/>
              <a:t>; …</a:t>
            </a:r>
          </a:p>
          <a:p>
            <a:r>
              <a:rPr lang="en-US" dirty="0"/>
              <a:t>Post truth</a:t>
            </a:r>
          </a:p>
          <a:p>
            <a:r>
              <a:rPr lang="en-US" dirty="0"/>
              <a:t>(The need for) Scientific literacy</a:t>
            </a:r>
          </a:p>
          <a:p>
            <a:r>
              <a:rPr lang="en-US" dirty="0"/>
              <a:t>Hoe </a:t>
            </a:r>
            <a:r>
              <a:rPr lang="en-US" dirty="0" err="1"/>
              <a:t>wetenschap</a:t>
            </a:r>
            <a:r>
              <a:rPr lang="en-US" dirty="0"/>
              <a:t> </a:t>
            </a:r>
            <a:r>
              <a:rPr lang="en-US" dirty="0" err="1"/>
              <a:t>werkt</a:t>
            </a:r>
            <a:endParaRPr lang="en-US" dirty="0"/>
          </a:p>
          <a:p>
            <a:pPr lvl="1"/>
            <a:r>
              <a:rPr lang="en-US" dirty="0"/>
              <a:t>Toulmin</a:t>
            </a:r>
          </a:p>
          <a:p>
            <a:pPr lvl="1"/>
            <a:r>
              <a:rPr lang="en-US" dirty="0" err="1"/>
              <a:t>Inhoud</a:t>
            </a:r>
            <a:r>
              <a:rPr lang="en-US" dirty="0"/>
              <a:t> / </a:t>
            </a:r>
            <a:r>
              <a:rPr lang="en-US" dirty="0" err="1"/>
              <a:t>kwaliteit</a:t>
            </a:r>
            <a:r>
              <a:rPr lang="en-US" dirty="0"/>
              <a:t> van </a:t>
            </a:r>
            <a:r>
              <a:rPr lang="en-US" dirty="0" err="1"/>
              <a:t>argumenten</a:t>
            </a:r>
            <a:endParaRPr lang="en-US" dirty="0"/>
          </a:p>
          <a:p>
            <a:pPr lvl="1"/>
            <a:r>
              <a:rPr lang="en-US" dirty="0" err="1"/>
              <a:t>Ipv</a:t>
            </a:r>
            <a:r>
              <a:rPr lang="en-US" dirty="0"/>
              <a:t> </a:t>
            </a:r>
            <a:r>
              <a:rPr lang="en-US" dirty="0" err="1"/>
              <a:t>vorm</a:t>
            </a:r>
            <a:endParaRPr lang="en-US" dirty="0"/>
          </a:p>
          <a:p>
            <a:r>
              <a:rPr lang="en-US" dirty="0"/>
              <a:t>Wat </a:t>
            </a:r>
            <a:r>
              <a:rPr lang="en-US" dirty="0" err="1"/>
              <a:t>leerlingen</a:t>
            </a:r>
            <a:r>
              <a:rPr lang="en-US" dirty="0"/>
              <a:t> </a:t>
            </a:r>
            <a:r>
              <a:rPr lang="en-US" dirty="0" err="1"/>
              <a:t>doen</a:t>
            </a:r>
            <a:r>
              <a:rPr lang="en-US" dirty="0"/>
              <a:t> (practica)</a:t>
            </a:r>
          </a:p>
          <a:p>
            <a:r>
              <a:rPr lang="en-US" dirty="0"/>
              <a:t>Wat </a:t>
            </a:r>
            <a:r>
              <a:rPr lang="en-US" dirty="0" err="1"/>
              <a:t>wij</a:t>
            </a:r>
            <a:r>
              <a:rPr lang="en-US" dirty="0"/>
              <a:t> </a:t>
            </a:r>
            <a:r>
              <a:rPr lang="en-US" dirty="0" err="1"/>
              <a:t>onderwijzen</a:t>
            </a:r>
            <a:r>
              <a:rPr lang="en-US" dirty="0"/>
              <a:t> (</a:t>
            </a:r>
            <a:r>
              <a:rPr lang="en-US" dirty="0" err="1"/>
              <a:t>lineair</a:t>
            </a:r>
            <a:r>
              <a:rPr lang="en-US" dirty="0"/>
              <a:t> process)</a:t>
            </a:r>
          </a:p>
          <a:p>
            <a:r>
              <a:rPr lang="en-US" dirty="0" err="1"/>
              <a:t>Activiteiten</a:t>
            </a:r>
            <a:endParaRPr lang="en-US" dirty="0"/>
          </a:p>
          <a:p>
            <a:endParaRPr lang="nl-NL" dirty="0"/>
          </a:p>
        </p:txBody>
      </p:sp>
    </p:spTree>
    <p:extLst>
      <p:ext uri="{BB962C8B-B14F-4D97-AF65-F5344CB8AC3E}">
        <p14:creationId xmlns:p14="http://schemas.microsoft.com/office/powerpoint/2010/main" val="4254726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5332B-97C8-8D6D-CB32-1500F5566C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4D1068-5A8C-A071-F6F1-FE7ED5F91F90}"/>
              </a:ext>
            </a:extLst>
          </p:cNvPr>
          <p:cNvSpPr>
            <a:spLocks noGrp="1"/>
          </p:cNvSpPr>
          <p:nvPr>
            <p:ph type="title"/>
          </p:nvPr>
        </p:nvSpPr>
        <p:spPr/>
        <p:txBody>
          <a:bodyPr/>
          <a:lstStyle/>
          <a:p>
            <a:r>
              <a:rPr lang="en-US" dirty="0"/>
              <a:t>Hoe </a:t>
            </a:r>
            <a:r>
              <a:rPr lang="en-US" dirty="0" err="1"/>
              <a:t>wetenschap</a:t>
            </a:r>
            <a:r>
              <a:rPr lang="en-US" dirty="0"/>
              <a:t> </a:t>
            </a:r>
            <a:r>
              <a:rPr lang="en-US" dirty="0" err="1"/>
              <a:t>werkt</a:t>
            </a:r>
            <a:endParaRPr lang="nl-NL" dirty="0"/>
          </a:p>
        </p:txBody>
      </p:sp>
      <p:sp>
        <p:nvSpPr>
          <p:cNvPr id="4" name="TextBox 3">
            <a:extLst>
              <a:ext uri="{FF2B5EF4-FFF2-40B4-BE49-F238E27FC236}">
                <a16:creationId xmlns:a16="http://schemas.microsoft.com/office/drawing/2014/main" id="{639B6291-D378-4B9C-1697-00849D8CFD30}"/>
              </a:ext>
            </a:extLst>
          </p:cNvPr>
          <p:cNvSpPr txBox="1"/>
          <p:nvPr/>
        </p:nvSpPr>
        <p:spPr>
          <a:xfrm>
            <a:off x="7137209" y="3164307"/>
            <a:ext cx="1509483" cy="461665"/>
          </a:xfrm>
          <a:prstGeom prst="rect">
            <a:avLst/>
          </a:prstGeom>
          <a:noFill/>
          <a:ln>
            <a:solidFill>
              <a:schemeClr val="tx1"/>
            </a:solidFill>
          </a:ln>
        </p:spPr>
        <p:txBody>
          <a:bodyPr wrap="square" rtlCol="0">
            <a:spAutoFit/>
          </a:bodyPr>
          <a:lstStyle/>
          <a:p>
            <a:pPr algn="ctr"/>
            <a:r>
              <a:rPr lang="en-US" sz="2400" dirty="0"/>
              <a:t>claim</a:t>
            </a:r>
            <a:endParaRPr lang="nl-NL" sz="2400" dirty="0"/>
          </a:p>
        </p:txBody>
      </p:sp>
      <p:sp>
        <p:nvSpPr>
          <p:cNvPr id="5" name="TextBox 4">
            <a:extLst>
              <a:ext uri="{FF2B5EF4-FFF2-40B4-BE49-F238E27FC236}">
                <a16:creationId xmlns:a16="http://schemas.microsoft.com/office/drawing/2014/main" id="{F968B810-D5E3-F27D-CE0A-515F2B0B6576}"/>
              </a:ext>
            </a:extLst>
          </p:cNvPr>
          <p:cNvSpPr txBox="1"/>
          <p:nvPr/>
        </p:nvSpPr>
        <p:spPr>
          <a:xfrm>
            <a:off x="1763106" y="3164307"/>
            <a:ext cx="1509483" cy="461665"/>
          </a:xfrm>
          <a:prstGeom prst="rect">
            <a:avLst/>
          </a:prstGeom>
          <a:noFill/>
          <a:ln>
            <a:solidFill>
              <a:schemeClr val="tx1"/>
            </a:solidFill>
          </a:ln>
        </p:spPr>
        <p:txBody>
          <a:bodyPr wrap="square" rtlCol="0">
            <a:spAutoFit/>
          </a:bodyPr>
          <a:lstStyle/>
          <a:p>
            <a:pPr algn="ctr"/>
            <a:r>
              <a:rPr lang="en-US" sz="2400" dirty="0"/>
              <a:t>data</a:t>
            </a:r>
            <a:endParaRPr lang="nl-NL" sz="2400" dirty="0"/>
          </a:p>
        </p:txBody>
      </p:sp>
      <p:cxnSp>
        <p:nvCxnSpPr>
          <p:cNvPr id="7" name="Straight Arrow Connector 6">
            <a:extLst>
              <a:ext uri="{FF2B5EF4-FFF2-40B4-BE49-F238E27FC236}">
                <a16:creationId xmlns:a16="http://schemas.microsoft.com/office/drawing/2014/main" id="{10B5C775-6434-ABAA-3D7F-363EE419C66A}"/>
              </a:ext>
            </a:extLst>
          </p:cNvPr>
          <p:cNvCxnSpPr>
            <a:cxnSpLocks/>
            <a:stCxn id="5" idx="3"/>
          </p:cNvCxnSpPr>
          <p:nvPr/>
        </p:nvCxnSpPr>
        <p:spPr>
          <a:xfrm>
            <a:off x="3272589" y="3395140"/>
            <a:ext cx="118711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FBF41E9D-A0BA-DE44-4D01-9E5F59D9DA9A}"/>
              </a:ext>
            </a:extLst>
          </p:cNvPr>
          <p:cNvSpPr txBox="1"/>
          <p:nvPr/>
        </p:nvSpPr>
        <p:spPr>
          <a:xfrm>
            <a:off x="2732035" y="4468730"/>
            <a:ext cx="2168829" cy="461665"/>
          </a:xfrm>
          <a:prstGeom prst="rect">
            <a:avLst/>
          </a:prstGeom>
          <a:noFill/>
          <a:ln>
            <a:solidFill>
              <a:schemeClr val="tx1"/>
            </a:solidFill>
          </a:ln>
        </p:spPr>
        <p:txBody>
          <a:bodyPr wrap="square" rtlCol="0">
            <a:spAutoFit/>
          </a:bodyPr>
          <a:lstStyle/>
          <a:p>
            <a:pPr algn="ctr"/>
            <a:r>
              <a:rPr lang="en-US" sz="2400" dirty="0" err="1"/>
              <a:t>onderbouwing</a:t>
            </a:r>
            <a:endParaRPr lang="nl-NL" sz="2400" dirty="0"/>
          </a:p>
        </p:txBody>
      </p:sp>
      <p:cxnSp>
        <p:nvCxnSpPr>
          <p:cNvPr id="10" name="Straight Arrow Connector 9">
            <a:extLst>
              <a:ext uri="{FF2B5EF4-FFF2-40B4-BE49-F238E27FC236}">
                <a16:creationId xmlns:a16="http://schemas.microsoft.com/office/drawing/2014/main" id="{EA16C48E-7771-44C5-DFCF-04EC11B55EED}"/>
              </a:ext>
            </a:extLst>
          </p:cNvPr>
          <p:cNvCxnSpPr>
            <a:stCxn id="8" idx="0"/>
          </p:cNvCxnSpPr>
          <p:nvPr/>
        </p:nvCxnSpPr>
        <p:spPr>
          <a:xfrm flipH="1" flipV="1">
            <a:off x="3816449" y="3395140"/>
            <a:ext cx="1" cy="107359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01C910D-57C1-12A7-F909-6485EE062C82}"/>
              </a:ext>
            </a:extLst>
          </p:cNvPr>
          <p:cNvCxnSpPr>
            <a:cxnSpLocks/>
          </p:cNvCxnSpPr>
          <p:nvPr/>
        </p:nvCxnSpPr>
        <p:spPr>
          <a:xfrm flipH="1">
            <a:off x="6553198" y="2638473"/>
            <a:ext cx="1" cy="75666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CC24453-2E35-1888-EE93-3C0093C937D1}"/>
              </a:ext>
            </a:extLst>
          </p:cNvPr>
          <p:cNvSpPr txBox="1"/>
          <p:nvPr/>
        </p:nvSpPr>
        <p:spPr>
          <a:xfrm>
            <a:off x="5204043" y="2171193"/>
            <a:ext cx="2634051" cy="461665"/>
          </a:xfrm>
          <a:prstGeom prst="rect">
            <a:avLst/>
          </a:prstGeom>
          <a:noFill/>
          <a:ln>
            <a:solidFill>
              <a:schemeClr val="tx1"/>
            </a:solidFill>
          </a:ln>
        </p:spPr>
        <p:txBody>
          <a:bodyPr wrap="square" rtlCol="0">
            <a:spAutoFit/>
          </a:bodyPr>
          <a:lstStyle/>
          <a:p>
            <a:pPr algn="ctr"/>
            <a:r>
              <a:rPr lang="en-US" sz="2400" dirty="0" err="1"/>
              <a:t>waarschijnlijkheid</a:t>
            </a:r>
            <a:endParaRPr lang="nl-NL" sz="2400" dirty="0"/>
          </a:p>
        </p:txBody>
      </p:sp>
      <p:sp>
        <p:nvSpPr>
          <p:cNvPr id="3" name="TextBox 2">
            <a:extLst>
              <a:ext uri="{FF2B5EF4-FFF2-40B4-BE49-F238E27FC236}">
                <a16:creationId xmlns:a16="http://schemas.microsoft.com/office/drawing/2014/main" id="{B8D97FBE-EEFD-092C-16B8-1F1BF93CE540}"/>
              </a:ext>
            </a:extLst>
          </p:cNvPr>
          <p:cNvSpPr txBox="1"/>
          <p:nvPr/>
        </p:nvSpPr>
        <p:spPr>
          <a:xfrm>
            <a:off x="4459705" y="3164307"/>
            <a:ext cx="1509483" cy="461665"/>
          </a:xfrm>
          <a:prstGeom prst="rect">
            <a:avLst/>
          </a:prstGeom>
          <a:noFill/>
          <a:ln>
            <a:solidFill>
              <a:schemeClr val="tx1"/>
            </a:solidFill>
          </a:ln>
        </p:spPr>
        <p:txBody>
          <a:bodyPr wrap="square" rtlCol="0">
            <a:spAutoFit/>
          </a:bodyPr>
          <a:lstStyle/>
          <a:p>
            <a:pPr algn="ctr"/>
            <a:r>
              <a:rPr lang="en-US" sz="2400" dirty="0" err="1"/>
              <a:t>bewijs</a:t>
            </a:r>
            <a:endParaRPr lang="nl-NL" sz="2400" dirty="0"/>
          </a:p>
        </p:txBody>
      </p:sp>
      <p:cxnSp>
        <p:nvCxnSpPr>
          <p:cNvPr id="9" name="Straight Arrow Connector 8">
            <a:extLst>
              <a:ext uri="{FF2B5EF4-FFF2-40B4-BE49-F238E27FC236}">
                <a16:creationId xmlns:a16="http://schemas.microsoft.com/office/drawing/2014/main" id="{DE49E4CC-9847-7A1A-455C-A6311E83CCCC}"/>
              </a:ext>
            </a:extLst>
          </p:cNvPr>
          <p:cNvCxnSpPr>
            <a:cxnSpLocks/>
          </p:cNvCxnSpPr>
          <p:nvPr/>
        </p:nvCxnSpPr>
        <p:spPr>
          <a:xfrm flipV="1">
            <a:off x="5969188" y="3387119"/>
            <a:ext cx="1168023" cy="802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FB481F0-38FF-13AC-E813-5F433503E2AC}"/>
              </a:ext>
            </a:extLst>
          </p:cNvPr>
          <p:cNvSpPr txBox="1"/>
          <p:nvPr/>
        </p:nvSpPr>
        <p:spPr>
          <a:xfrm>
            <a:off x="5231551" y="4474345"/>
            <a:ext cx="2168829" cy="461665"/>
          </a:xfrm>
          <a:prstGeom prst="rect">
            <a:avLst/>
          </a:prstGeom>
          <a:noFill/>
          <a:ln>
            <a:solidFill>
              <a:schemeClr val="tx1"/>
            </a:solidFill>
          </a:ln>
        </p:spPr>
        <p:txBody>
          <a:bodyPr wrap="square" rtlCol="0">
            <a:spAutoFit/>
          </a:bodyPr>
          <a:lstStyle/>
          <a:p>
            <a:pPr algn="ctr"/>
            <a:r>
              <a:rPr lang="en-US" sz="2400" dirty="0" err="1"/>
              <a:t>onderbouwing</a:t>
            </a:r>
            <a:endParaRPr lang="nl-NL" sz="2400" dirty="0"/>
          </a:p>
        </p:txBody>
      </p:sp>
      <p:cxnSp>
        <p:nvCxnSpPr>
          <p:cNvPr id="13" name="Straight Arrow Connector 12">
            <a:extLst>
              <a:ext uri="{FF2B5EF4-FFF2-40B4-BE49-F238E27FC236}">
                <a16:creationId xmlns:a16="http://schemas.microsoft.com/office/drawing/2014/main" id="{673E31B2-A990-54B8-C1EB-FA3007D85072}"/>
              </a:ext>
            </a:extLst>
          </p:cNvPr>
          <p:cNvCxnSpPr>
            <a:stCxn id="11" idx="0"/>
          </p:cNvCxnSpPr>
          <p:nvPr/>
        </p:nvCxnSpPr>
        <p:spPr>
          <a:xfrm flipH="1" flipV="1">
            <a:off x="6315965" y="3400755"/>
            <a:ext cx="1" cy="107359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6" name="Afbeelding 5">
            <a:extLst>
              <a:ext uri="{FF2B5EF4-FFF2-40B4-BE49-F238E27FC236}">
                <a16:creationId xmlns:a16="http://schemas.microsoft.com/office/drawing/2014/main" id="{A55CC76F-CB8A-CA61-5620-A9D94FA49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087" y="818149"/>
            <a:ext cx="3225447" cy="2096476"/>
          </a:xfrm>
          <a:prstGeom prst="rect">
            <a:avLst/>
          </a:prstGeom>
        </p:spPr>
      </p:pic>
      <p:sp>
        <p:nvSpPr>
          <p:cNvPr id="6" name="Oval 5">
            <a:extLst>
              <a:ext uri="{FF2B5EF4-FFF2-40B4-BE49-F238E27FC236}">
                <a16:creationId xmlns:a16="http://schemas.microsoft.com/office/drawing/2014/main" id="{5D86274E-EBF2-6CD9-5793-C62EC79B8B8D}"/>
              </a:ext>
            </a:extLst>
          </p:cNvPr>
          <p:cNvSpPr/>
          <p:nvPr/>
        </p:nvSpPr>
        <p:spPr>
          <a:xfrm>
            <a:off x="1427747" y="2820922"/>
            <a:ext cx="4788568" cy="2371249"/>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0457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2B8B3-8CBD-A36B-ED08-CBA64AD85ED1}"/>
              </a:ext>
            </a:extLst>
          </p:cNvPr>
          <p:cNvSpPr>
            <a:spLocks noGrp="1"/>
          </p:cNvSpPr>
          <p:nvPr>
            <p:ph type="title"/>
          </p:nvPr>
        </p:nvSpPr>
        <p:spPr/>
        <p:txBody>
          <a:bodyPr/>
          <a:lstStyle/>
          <a:p>
            <a:r>
              <a:rPr lang="en-US" dirty="0"/>
              <a:t>De </a:t>
            </a:r>
            <a:r>
              <a:rPr lang="en-US" dirty="0" err="1"/>
              <a:t>wetenschappelijke</a:t>
            </a:r>
            <a:r>
              <a:rPr lang="en-US" dirty="0"/>
              <a:t> </a:t>
            </a:r>
            <a:r>
              <a:rPr lang="en-US" dirty="0" err="1"/>
              <a:t>methode</a:t>
            </a:r>
            <a:endParaRPr lang="nl-NL" dirty="0"/>
          </a:p>
        </p:txBody>
      </p:sp>
      <p:pic>
        <p:nvPicPr>
          <p:cNvPr id="4" name="Content Placeholder 3">
            <a:extLst>
              <a:ext uri="{FF2B5EF4-FFF2-40B4-BE49-F238E27FC236}">
                <a16:creationId xmlns:a16="http://schemas.microsoft.com/office/drawing/2014/main" id="{461924E3-1D2E-3C0F-016E-3FFCCEFDD0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58118" y="1200150"/>
            <a:ext cx="2916839" cy="3486150"/>
          </a:xfrm>
          <a:prstGeom prst="rect">
            <a:avLst/>
          </a:prstGeom>
        </p:spPr>
      </p:pic>
    </p:spTree>
    <p:extLst>
      <p:ext uri="{BB962C8B-B14F-4D97-AF65-F5344CB8AC3E}">
        <p14:creationId xmlns:p14="http://schemas.microsoft.com/office/powerpoint/2010/main" val="2746568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2D1A0-B2B3-F203-0F7C-94B639104654}"/>
              </a:ext>
            </a:extLst>
          </p:cNvPr>
          <p:cNvSpPr>
            <a:spLocks noGrp="1"/>
          </p:cNvSpPr>
          <p:nvPr>
            <p:ph type="title"/>
          </p:nvPr>
        </p:nvSpPr>
        <p:spPr>
          <a:xfrm>
            <a:off x="1763106" y="205979"/>
            <a:ext cx="7106464" cy="857250"/>
          </a:xfrm>
        </p:spPr>
        <p:txBody>
          <a:bodyPr anchor="ctr">
            <a:normAutofit/>
          </a:bodyPr>
          <a:lstStyle/>
          <a:p>
            <a:r>
              <a:rPr lang="en-US" dirty="0"/>
              <a:t>De </a:t>
            </a:r>
            <a:r>
              <a:rPr lang="en-US" dirty="0" err="1"/>
              <a:t>wetenschappelijke</a:t>
            </a:r>
            <a:r>
              <a:rPr lang="en-US" dirty="0"/>
              <a:t> </a:t>
            </a:r>
            <a:r>
              <a:rPr lang="en-US" dirty="0" err="1"/>
              <a:t>methode</a:t>
            </a:r>
            <a:endParaRPr lang="nl-NL" dirty="0"/>
          </a:p>
        </p:txBody>
      </p:sp>
      <p:sp>
        <p:nvSpPr>
          <p:cNvPr id="3" name="Content Placeholder 2">
            <a:extLst>
              <a:ext uri="{FF2B5EF4-FFF2-40B4-BE49-F238E27FC236}">
                <a16:creationId xmlns:a16="http://schemas.microsoft.com/office/drawing/2014/main" id="{31689080-DC0D-41D2-922B-D2563B436232}"/>
              </a:ext>
            </a:extLst>
          </p:cNvPr>
          <p:cNvSpPr>
            <a:spLocks noGrp="1"/>
          </p:cNvSpPr>
          <p:nvPr>
            <p:ph idx="1"/>
          </p:nvPr>
        </p:nvSpPr>
        <p:spPr>
          <a:xfrm>
            <a:off x="1763106" y="1200150"/>
            <a:ext cx="3457982" cy="3486122"/>
          </a:xfrm>
        </p:spPr>
        <p:txBody>
          <a:bodyPr>
            <a:normAutofit/>
          </a:bodyPr>
          <a:lstStyle/>
          <a:p>
            <a:pPr marL="0" indent="0">
              <a:buNone/>
            </a:pPr>
            <a:r>
              <a:rPr lang="en-US" dirty="0" err="1"/>
              <a:t>Volg</a:t>
            </a:r>
            <a:r>
              <a:rPr lang="en-US" dirty="0"/>
              <a:t> de </a:t>
            </a:r>
            <a:r>
              <a:rPr lang="en-US" dirty="0" err="1"/>
              <a:t>onderstaande</a:t>
            </a:r>
            <a:r>
              <a:rPr lang="en-US" dirty="0"/>
              <a:t> </a:t>
            </a:r>
            <a:r>
              <a:rPr lang="en-US" dirty="0" err="1"/>
              <a:t>stappen</a:t>
            </a:r>
            <a:r>
              <a:rPr lang="en-US" dirty="0"/>
              <a:t> om de wet van Ohm </a:t>
            </a:r>
            <a:r>
              <a:rPr lang="en-US" dirty="0" err="1"/>
              <a:t>te</a:t>
            </a:r>
            <a:r>
              <a:rPr lang="en-US" dirty="0"/>
              <a:t> </a:t>
            </a:r>
            <a:r>
              <a:rPr lang="en-US" dirty="0" err="1"/>
              <a:t>bewijzen</a:t>
            </a:r>
            <a:r>
              <a:rPr lang="en-US" dirty="0"/>
              <a:t>.</a:t>
            </a:r>
          </a:p>
          <a:p>
            <a:r>
              <a:rPr lang="en-US" dirty="0"/>
              <a:t>…</a:t>
            </a:r>
          </a:p>
          <a:p>
            <a:r>
              <a:rPr lang="en-US" dirty="0"/>
              <a:t>…</a:t>
            </a:r>
            <a:endParaRPr lang="nl-NL" dirty="0"/>
          </a:p>
        </p:txBody>
      </p:sp>
      <p:pic>
        <p:nvPicPr>
          <p:cNvPr id="7" name="Picture 6">
            <a:extLst>
              <a:ext uri="{FF2B5EF4-FFF2-40B4-BE49-F238E27FC236}">
                <a16:creationId xmlns:a16="http://schemas.microsoft.com/office/drawing/2014/main" id="{FF13A9E3-17DA-9DA4-915F-3D5B31FFC5A6}"/>
              </a:ext>
            </a:extLst>
          </p:cNvPr>
          <p:cNvPicPr>
            <a:picLocks noChangeAspect="1"/>
          </p:cNvPicPr>
          <p:nvPr/>
        </p:nvPicPr>
        <p:blipFill>
          <a:blip r:embed="rId2"/>
          <a:stretch>
            <a:fillRect/>
          </a:stretch>
        </p:blipFill>
        <p:spPr>
          <a:xfrm>
            <a:off x="5105042" y="1200150"/>
            <a:ext cx="4038958" cy="3486122"/>
          </a:xfrm>
          <a:prstGeom prst="rect">
            <a:avLst/>
          </a:prstGeom>
        </p:spPr>
      </p:pic>
    </p:spTree>
    <p:extLst>
      <p:ext uri="{BB962C8B-B14F-4D97-AF65-F5344CB8AC3E}">
        <p14:creationId xmlns:p14="http://schemas.microsoft.com/office/powerpoint/2010/main" val="2684317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78B7A-6453-08CD-844E-D6F451ADBCE3}"/>
              </a:ext>
            </a:extLst>
          </p:cNvPr>
          <p:cNvSpPr>
            <a:spLocks noGrp="1"/>
          </p:cNvSpPr>
          <p:nvPr>
            <p:ph type="title"/>
          </p:nvPr>
        </p:nvSpPr>
        <p:spPr/>
        <p:txBody>
          <a:bodyPr/>
          <a:lstStyle/>
          <a:p>
            <a:endParaRPr lang="nl-NL" dirty="0"/>
          </a:p>
        </p:txBody>
      </p:sp>
      <p:sp>
        <p:nvSpPr>
          <p:cNvPr id="3" name="Content Placeholder 2">
            <a:extLst>
              <a:ext uri="{FF2B5EF4-FFF2-40B4-BE49-F238E27FC236}">
                <a16:creationId xmlns:a16="http://schemas.microsoft.com/office/drawing/2014/main" id="{3F39991C-1D62-16FF-25A2-A1B93EBBB317}"/>
              </a:ext>
            </a:extLst>
          </p:cNvPr>
          <p:cNvSpPr>
            <a:spLocks noGrp="1"/>
          </p:cNvSpPr>
          <p:nvPr>
            <p:ph idx="1"/>
          </p:nvPr>
        </p:nvSpPr>
        <p:spPr>
          <a:xfrm>
            <a:off x="1763106" y="1368592"/>
            <a:ext cx="7164326" cy="3486122"/>
          </a:xfrm>
        </p:spPr>
        <p:txBody>
          <a:bodyPr/>
          <a:lstStyle/>
          <a:p>
            <a:pPr marL="0" indent="0" algn="ctr">
              <a:buNone/>
            </a:pPr>
            <a:r>
              <a:rPr lang="en-US" dirty="0"/>
              <a:t>In </a:t>
            </a:r>
            <a:r>
              <a:rPr lang="en-US" dirty="0" err="1"/>
              <a:t>stilte</a:t>
            </a:r>
            <a:r>
              <a:rPr lang="en-US" dirty="0"/>
              <a:t>… </a:t>
            </a:r>
            <a:r>
              <a:rPr lang="en-US" dirty="0" err="1"/>
              <a:t>bepaal</a:t>
            </a:r>
            <a:r>
              <a:rPr lang="en-US" dirty="0"/>
              <a:t> het </a:t>
            </a:r>
            <a:r>
              <a:rPr lang="en-US" dirty="0" err="1"/>
              <a:t>oppervlak</a:t>
            </a:r>
            <a:r>
              <a:rPr lang="en-US" dirty="0"/>
              <a:t> van </a:t>
            </a:r>
          </a:p>
          <a:p>
            <a:pPr marL="0" indent="0" algn="ctr">
              <a:buNone/>
            </a:pPr>
            <a:r>
              <a:rPr lang="en-US" dirty="0"/>
              <a:t>het </a:t>
            </a:r>
            <a:r>
              <a:rPr lang="en-US" dirty="0" err="1"/>
              <a:t>gegeven</a:t>
            </a:r>
            <a:r>
              <a:rPr lang="en-US" dirty="0"/>
              <a:t> papier.</a:t>
            </a:r>
          </a:p>
          <a:p>
            <a:pPr marL="0" indent="0" algn="ctr">
              <a:buNone/>
            </a:pPr>
            <a:endParaRPr lang="en-US" dirty="0"/>
          </a:p>
          <a:p>
            <a:pPr marL="0" indent="0" algn="ctr">
              <a:buNone/>
            </a:pPr>
            <a:r>
              <a:rPr lang="en-US" dirty="0" err="1"/>
              <a:t>Gebruik</a:t>
            </a:r>
            <a:r>
              <a:rPr lang="en-US" dirty="0"/>
              <a:t> SI </a:t>
            </a:r>
            <a:r>
              <a:rPr lang="en-US" dirty="0" err="1"/>
              <a:t>eenheden</a:t>
            </a:r>
            <a:r>
              <a:rPr lang="en-US" dirty="0"/>
              <a:t>. </a:t>
            </a:r>
            <a:r>
              <a:rPr lang="en-US" dirty="0" err="1"/>
              <a:t>Geef</a:t>
            </a:r>
            <a:r>
              <a:rPr lang="en-US" dirty="0"/>
              <a:t> je </a:t>
            </a:r>
            <a:r>
              <a:rPr lang="en-US" dirty="0" err="1"/>
              <a:t>berekeningen</a:t>
            </a:r>
            <a:r>
              <a:rPr lang="en-US" dirty="0"/>
              <a:t>…</a:t>
            </a:r>
          </a:p>
          <a:p>
            <a:pPr marL="0" indent="0" algn="ctr">
              <a:buNone/>
            </a:pPr>
            <a:endParaRPr lang="nl-NL" dirty="0"/>
          </a:p>
        </p:txBody>
      </p:sp>
    </p:spTree>
    <p:extLst>
      <p:ext uri="{BB962C8B-B14F-4D97-AF65-F5344CB8AC3E}">
        <p14:creationId xmlns:p14="http://schemas.microsoft.com/office/powerpoint/2010/main" val="1516380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403A-AF57-1648-9970-E7B9871418CB}"/>
              </a:ext>
            </a:extLst>
          </p:cNvPr>
          <p:cNvSpPr>
            <a:spLocks noGrp="1"/>
          </p:cNvSpPr>
          <p:nvPr>
            <p:ph type="title"/>
          </p:nvPr>
        </p:nvSpPr>
        <p:spPr/>
        <p:txBody>
          <a:bodyPr/>
          <a:lstStyle/>
          <a:p>
            <a:r>
              <a:rPr lang="en-US" dirty="0" err="1"/>
              <a:t>Boodschap</a:t>
            </a:r>
            <a:endParaRPr lang="nl-NL" dirty="0"/>
          </a:p>
        </p:txBody>
      </p:sp>
      <p:sp>
        <p:nvSpPr>
          <p:cNvPr id="3" name="Content Placeholder 2">
            <a:extLst>
              <a:ext uri="{FF2B5EF4-FFF2-40B4-BE49-F238E27FC236}">
                <a16:creationId xmlns:a16="http://schemas.microsoft.com/office/drawing/2014/main" id="{CA59FD04-E21F-A825-5899-04C9B493F052}"/>
              </a:ext>
            </a:extLst>
          </p:cNvPr>
          <p:cNvSpPr>
            <a:spLocks noGrp="1"/>
          </p:cNvSpPr>
          <p:nvPr>
            <p:ph idx="1"/>
          </p:nvPr>
        </p:nvSpPr>
        <p:spPr/>
        <p:txBody>
          <a:bodyPr/>
          <a:lstStyle/>
          <a:p>
            <a:pPr marL="457200" indent="-457200">
              <a:buFont typeface="+mj-lt"/>
              <a:buAutoNum type="arabicPeriod"/>
            </a:pPr>
            <a:r>
              <a:rPr lang="en-US" dirty="0" err="1"/>
              <a:t>Verwijder</a:t>
            </a:r>
            <a:r>
              <a:rPr lang="en-US" dirty="0"/>
              <a:t> alle </a:t>
            </a:r>
            <a:r>
              <a:rPr lang="en-US" dirty="0" err="1"/>
              <a:t>ambiguiteit</a:t>
            </a:r>
            <a:endParaRPr lang="en-US" dirty="0"/>
          </a:p>
          <a:p>
            <a:pPr marL="457200" indent="-457200">
              <a:buFont typeface="+mj-lt"/>
              <a:buAutoNum type="arabicPeriod"/>
            </a:pPr>
            <a:r>
              <a:rPr lang="en-US" dirty="0" err="1"/>
              <a:t>Beschrijf</a:t>
            </a:r>
            <a:r>
              <a:rPr lang="en-US" dirty="0"/>
              <a:t> </a:t>
            </a:r>
            <a:r>
              <a:rPr lang="en-US" dirty="0" err="1"/>
              <a:t>precies</a:t>
            </a:r>
            <a:r>
              <a:rPr lang="en-US" dirty="0"/>
              <a:t> wat je deed </a:t>
            </a:r>
            <a:r>
              <a:rPr lang="en-US" dirty="0" err="1"/>
              <a:t>en</a:t>
            </a:r>
            <a:r>
              <a:rPr lang="en-US" dirty="0"/>
              <a:t> </a:t>
            </a:r>
            <a:r>
              <a:rPr lang="en-US" dirty="0" err="1"/>
              <a:t>waarom</a:t>
            </a:r>
            <a:r>
              <a:rPr lang="en-US" dirty="0"/>
              <a:t>, context is </a:t>
            </a:r>
            <a:r>
              <a:rPr lang="en-US" dirty="0" err="1"/>
              <a:t>belangrijk</a:t>
            </a:r>
            <a:r>
              <a:rPr lang="en-US" dirty="0"/>
              <a:t>!</a:t>
            </a:r>
          </a:p>
          <a:p>
            <a:pPr marL="457200" indent="-457200">
              <a:buFont typeface="+mj-lt"/>
              <a:buAutoNum type="arabicPeriod"/>
            </a:pPr>
            <a:r>
              <a:rPr lang="en-US" dirty="0" err="1"/>
              <a:t>Bepaal</a:t>
            </a:r>
            <a:r>
              <a:rPr lang="en-US" dirty="0"/>
              <a:t> alle (</a:t>
            </a:r>
            <a:r>
              <a:rPr lang="en-US" dirty="0" err="1"/>
              <a:t>relevante</a:t>
            </a:r>
            <a:r>
              <a:rPr lang="en-US" dirty="0"/>
              <a:t>) </a:t>
            </a:r>
            <a:r>
              <a:rPr lang="en-US" dirty="0" err="1"/>
              <a:t>aannames</a:t>
            </a:r>
            <a:r>
              <a:rPr lang="en-US" dirty="0"/>
              <a:t> </a:t>
            </a:r>
            <a:r>
              <a:rPr lang="en-US" dirty="0" err="1"/>
              <a:t>en</a:t>
            </a:r>
            <a:r>
              <a:rPr lang="en-US" dirty="0"/>
              <a:t> </a:t>
            </a:r>
            <a:r>
              <a:rPr lang="en-US" dirty="0" err="1"/>
              <a:t>valideer</a:t>
            </a:r>
            <a:r>
              <a:rPr lang="en-US" dirty="0"/>
              <a:t> </a:t>
            </a:r>
            <a:r>
              <a:rPr lang="en-US" dirty="0" err="1"/>
              <a:t>deze</a:t>
            </a:r>
            <a:endParaRPr lang="en-US" dirty="0"/>
          </a:p>
          <a:p>
            <a:pPr marL="457200" indent="-457200">
              <a:buFont typeface="+mj-lt"/>
              <a:buAutoNum type="arabicPeriod"/>
            </a:pPr>
            <a:r>
              <a:rPr lang="en-US" dirty="0" err="1"/>
              <a:t>Kalibreer</a:t>
            </a:r>
            <a:r>
              <a:rPr lang="en-US" dirty="0"/>
              <a:t> je </a:t>
            </a:r>
            <a:r>
              <a:rPr lang="en-US" dirty="0" err="1"/>
              <a:t>instrumenten</a:t>
            </a:r>
            <a:endParaRPr lang="en-US" dirty="0"/>
          </a:p>
          <a:p>
            <a:pPr marL="457200" indent="-457200">
              <a:buFont typeface="+mj-lt"/>
              <a:buAutoNum type="arabicPeriod"/>
            </a:pPr>
            <a:r>
              <a:rPr lang="en-US" dirty="0"/>
              <a:t>Wees </a:t>
            </a:r>
            <a:r>
              <a:rPr lang="en-US" dirty="0" err="1"/>
              <a:t>sceptisch</a:t>
            </a:r>
            <a:endParaRPr lang="en-US" dirty="0"/>
          </a:p>
          <a:p>
            <a:pPr marL="457200" indent="-457200">
              <a:buFont typeface="+mj-lt"/>
              <a:buAutoNum type="arabicPeriod"/>
            </a:pPr>
            <a:endParaRPr lang="nl-NL" dirty="0"/>
          </a:p>
        </p:txBody>
      </p:sp>
    </p:spTree>
    <p:extLst>
      <p:ext uri="{BB962C8B-B14F-4D97-AF65-F5344CB8AC3E}">
        <p14:creationId xmlns:p14="http://schemas.microsoft.com/office/powerpoint/2010/main" val="122473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0129-F485-149A-00CB-782E3C9D69CC}"/>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2048C2FB-DB5D-1508-140F-C77A47A2EA45}"/>
              </a:ext>
            </a:extLst>
          </p:cNvPr>
          <p:cNvSpPr>
            <a:spLocks noGrp="1"/>
          </p:cNvSpPr>
          <p:nvPr>
            <p:ph idx="1"/>
          </p:nvPr>
        </p:nvSpPr>
        <p:spPr/>
        <p:txBody>
          <a:bodyPr/>
          <a:lstStyle/>
          <a:p>
            <a:endParaRPr lang="nl-NL" dirty="0"/>
          </a:p>
        </p:txBody>
      </p:sp>
      <p:pic>
        <p:nvPicPr>
          <p:cNvPr id="6" name="Picture 5">
            <a:extLst>
              <a:ext uri="{FF2B5EF4-FFF2-40B4-BE49-F238E27FC236}">
                <a16:creationId xmlns:a16="http://schemas.microsoft.com/office/drawing/2014/main" id="{3B2B3D82-8136-23D1-97BA-39A7367CF681}"/>
              </a:ext>
            </a:extLst>
          </p:cNvPr>
          <p:cNvPicPr>
            <a:picLocks noChangeAspect="1"/>
          </p:cNvPicPr>
          <p:nvPr/>
        </p:nvPicPr>
        <p:blipFill>
          <a:blip r:embed="rId2"/>
          <a:stretch>
            <a:fillRect/>
          </a:stretch>
        </p:blipFill>
        <p:spPr>
          <a:xfrm>
            <a:off x="3003133" y="0"/>
            <a:ext cx="3137734" cy="5143500"/>
          </a:xfrm>
          <a:prstGeom prst="rect">
            <a:avLst/>
          </a:prstGeom>
        </p:spPr>
      </p:pic>
    </p:spTree>
    <p:extLst>
      <p:ext uri="{BB962C8B-B14F-4D97-AF65-F5344CB8AC3E}">
        <p14:creationId xmlns:p14="http://schemas.microsoft.com/office/powerpoint/2010/main" val="1224745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8BA4-8435-2905-FDFF-53B1D7CEAD6A}"/>
              </a:ext>
            </a:extLst>
          </p:cNvPr>
          <p:cNvSpPr>
            <a:spLocks noGrp="1"/>
          </p:cNvSpPr>
          <p:nvPr>
            <p:ph type="title"/>
          </p:nvPr>
        </p:nvSpPr>
        <p:spPr/>
        <p:txBody>
          <a:bodyPr/>
          <a:lstStyle/>
          <a:p>
            <a:r>
              <a:rPr lang="en-US" dirty="0" err="1"/>
              <a:t>Wetenschappelijke</a:t>
            </a:r>
            <a:r>
              <a:rPr lang="en-US" dirty="0"/>
              <a:t> </a:t>
            </a:r>
            <a:r>
              <a:rPr lang="en-US" dirty="0" err="1"/>
              <a:t>aanpak</a:t>
            </a:r>
            <a:endParaRPr lang="nl-NL" dirty="0"/>
          </a:p>
        </p:txBody>
      </p:sp>
      <p:sp>
        <p:nvSpPr>
          <p:cNvPr id="3" name="Content Placeholder 2">
            <a:extLst>
              <a:ext uri="{FF2B5EF4-FFF2-40B4-BE49-F238E27FC236}">
                <a16:creationId xmlns:a16="http://schemas.microsoft.com/office/drawing/2014/main" id="{D78B4D74-A9CE-1038-3825-A653AFBBC777}"/>
              </a:ext>
            </a:extLst>
          </p:cNvPr>
          <p:cNvSpPr>
            <a:spLocks noGrp="1"/>
          </p:cNvSpPr>
          <p:nvPr>
            <p:ph idx="1"/>
          </p:nvPr>
        </p:nvSpPr>
        <p:spPr/>
        <p:txBody>
          <a:bodyPr/>
          <a:lstStyle/>
          <a:p>
            <a:endParaRPr lang="nl-NL" dirty="0"/>
          </a:p>
        </p:txBody>
      </p:sp>
      <p:graphicFrame>
        <p:nvGraphicFramePr>
          <p:cNvPr id="5" name="Object 4">
            <a:extLst>
              <a:ext uri="{FF2B5EF4-FFF2-40B4-BE49-F238E27FC236}">
                <a16:creationId xmlns:a16="http://schemas.microsoft.com/office/drawing/2014/main" id="{570E9568-27EC-D40E-CF0F-150406DE927C}"/>
              </a:ext>
            </a:extLst>
          </p:cNvPr>
          <p:cNvGraphicFramePr>
            <a:graphicFrameLocks noChangeAspect="1"/>
          </p:cNvGraphicFramePr>
          <p:nvPr>
            <p:extLst>
              <p:ext uri="{D42A27DB-BD31-4B8C-83A1-F6EECF244321}">
                <p14:modId xmlns:p14="http://schemas.microsoft.com/office/powerpoint/2010/main" val="3200190103"/>
              </p:ext>
            </p:extLst>
          </p:nvPr>
        </p:nvGraphicFramePr>
        <p:xfrm>
          <a:off x="2923181" y="1225918"/>
          <a:ext cx="4786313" cy="3597275"/>
        </p:xfrm>
        <a:graphic>
          <a:graphicData uri="http://schemas.openxmlformats.org/presentationml/2006/ole">
            <mc:AlternateContent xmlns:mc="http://schemas.openxmlformats.org/markup-compatibility/2006">
              <mc:Choice xmlns:v="urn:schemas-microsoft-com:vml" Requires="v">
                <p:oleObj r:id="rId2" imgW="4785733" imgH="3597582" progId="">
                  <p:embed/>
                </p:oleObj>
              </mc:Choice>
              <mc:Fallback>
                <p:oleObj r:id="rId2" imgW="4785733" imgH="3597582" progId="">
                  <p:embed/>
                  <p:pic>
                    <p:nvPicPr>
                      <p:cNvPr id="0" name=""/>
                      <p:cNvPicPr/>
                      <p:nvPr/>
                    </p:nvPicPr>
                    <p:blipFill>
                      <a:blip r:embed="rId3"/>
                      <a:stretch>
                        <a:fillRect/>
                      </a:stretch>
                    </p:blipFill>
                    <p:spPr>
                      <a:xfrm>
                        <a:off x="2923181" y="1225918"/>
                        <a:ext cx="4786313" cy="3597275"/>
                      </a:xfrm>
                      <a:prstGeom prst="rect">
                        <a:avLst/>
                      </a:prstGeom>
                    </p:spPr>
                  </p:pic>
                </p:oleObj>
              </mc:Fallback>
            </mc:AlternateContent>
          </a:graphicData>
        </a:graphic>
      </p:graphicFrame>
    </p:spTree>
    <p:extLst>
      <p:ext uri="{BB962C8B-B14F-4D97-AF65-F5344CB8AC3E}">
        <p14:creationId xmlns:p14="http://schemas.microsoft.com/office/powerpoint/2010/main" val="538639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9DE29-5571-470A-0632-D9391E2C04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9D5F56-D90A-8A91-8EEB-7A122D261B40}"/>
              </a:ext>
            </a:extLst>
          </p:cNvPr>
          <p:cNvSpPr>
            <a:spLocks noGrp="1"/>
          </p:cNvSpPr>
          <p:nvPr>
            <p:ph type="title"/>
          </p:nvPr>
        </p:nvSpPr>
        <p:spPr/>
        <p:txBody>
          <a:bodyPr/>
          <a:lstStyle/>
          <a:p>
            <a:r>
              <a:rPr lang="en-US" dirty="0" err="1"/>
              <a:t>Wetenschappelijke</a:t>
            </a:r>
            <a:r>
              <a:rPr lang="en-US" dirty="0"/>
              <a:t> </a:t>
            </a:r>
            <a:r>
              <a:rPr lang="en-US" dirty="0" err="1"/>
              <a:t>aanpak</a:t>
            </a:r>
            <a:endParaRPr lang="nl-NL" dirty="0"/>
          </a:p>
        </p:txBody>
      </p:sp>
      <p:sp>
        <p:nvSpPr>
          <p:cNvPr id="3" name="Content Placeholder 2">
            <a:extLst>
              <a:ext uri="{FF2B5EF4-FFF2-40B4-BE49-F238E27FC236}">
                <a16:creationId xmlns:a16="http://schemas.microsoft.com/office/drawing/2014/main" id="{80E7AAFD-336A-9F8F-8477-B6A6466D4E2F}"/>
              </a:ext>
            </a:extLst>
          </p:cNvPr>
          <p:cNvSpPr>
            <a:spLocks noGrp="1"/>
          </p:cNvSpPr>
          <p:nvPr>
            <p:ph idx="1"/>
          </p:nvPr>
        </p:nvSpPr>
        <p:spPr/>
        <p:txBody>
          <a:bodyPr/>
          <a:lstStyle/>
          <a:p>
            <a:pPr marL="0" indent="0">
              <a:buNone/>
            </a:pPr>
            <a:r>
              <a:rPr lang="en-US" dirty="0" err="1"/>
              <a:t>Leidt</a:t>
            </a:r>
            <a:r>
              <a:rPr lang="en-US" dirty="0"/>
              <a:t> de </a:t>
            </a:r>
            <a:r>
              <a:rPr lang="en-US" dirty="0" err="1"/>
              <a:t>keuze</a:t>
            </a:r>
            <a:r>
              <a:rPr lang="en-US" dirty="0"/>
              <a:t> die </a:t>
            </a:r>
            <a:r>
              <a:rPr lang="en-US" dirty="0" err="1"/>
              <a:t>ik</a:t>
            </a:r>
            <a:r>
              <a:rPr lang="en-US" dirty="0"/>
              <a:t> nu </a:t>
            </a:r>
            <a:r>
              <a:rPr lang="en-US" dirty="0" err="1"/>
              <a:t>maak</a:t>
            </a:r>
            <a:r>
              <a:rPr lang="en-US" dirty="0"/>
              <a:t> tot het best </a:t>
            </a:r>
            <a:r>
              <a:rPr lang="en-US" dirty="0" err="1"/>
              <a:t>mogelijke</a:t>
            </a:r>
            <a:r>
              <a:rPr lang="en-US" dirty="0"/>
              <a:t> </a:t>
            </a:r>
            <a:r>
              <a:rPr lang="en-US" dirty="0" err="1"/>
              <a:t>antwoord</a:t>
            </a:r>
            <a:r>
              <a:rPr lang="en-US" dirty="0"/>
              <a:t> op de </a:t>
            </a:r>
            <a:r>
              <a:rPr lang="en-US" dirty="0" err="1"/>
              <a:t>onderzoeksvraag</a:t>
            </a:r>
            <a:r>
              <a:rPr lang="en-US" dirty="0"/>
              <a:t>…</a:t>
            </a:r>
            <a:endParaRPr lang="nl-NL" dirty="0"/>
          </a:p>
        </p:txBody>
      </p:sp>
      <p:graphicFrame>
        <p:nvGraphicFramePr>
          <p:cNvPr id="5" name="Object 4">
            <a:extLst>
              <a:ext uri="{FF2B5EF4-FFF2-40B4-BE49-F238E27FC236}">
                <a16:creationId xmlns:a16="http://schemas.microsoft.com/office/drawing/2014/main" id="{0B5C2A95-72B0-4B8D-8479-D6CE664CBC9C}"/>
              </a:ext>
            </a:extLst>
          </p:cNvPr>
          <p:cNvGraphicFramePr>
            <a:graphicFrameLocks noChangeAspect="1"/>
          </p:cNvGraphicFramePr>
          <p:nvPr>
            <p:extLst>
              <p:ext uri="{D42A27DB-BD31-4B8C-83A1-F6EECF244321}">
                <p14:modId xmlns:p14="http://schemas.microsoft.com/office/powerpoint/2010/main" val="3102480755"/>
              </p:ext>
            </p:extLst>
          </p:nvPr>
        </p:nvGraphicFramePr>
        <p:xfrm>
          <a:off x="3388403" y="2205789"/>
          <a:ext cx="3908738" cy="2937711"/>
        </p:xfrm>
        <a:graphic>
          <a:graphicData uri="http://schemas.openxmlformats.org/presentationml/2006/ole">
            <mc:AlternateContent xmlns:mc="http://schemas.openxmlformats.org/markup-compatibility/2006">
              <mc:Choice xmlns:v="urn:schemas-microsoft-com:vml" Requires="v">
                <p:oleObj r:id="rId2" imgW="4785733" imgH="3597582" progId="">
                  <p:embed/>
                </p:oleObj>
              </mc:Choice>
              <mc:Fallback>
                <p:oleObj r:id="rId2" imgW="4785733" imgH="3597582" progId="">
                  <p:embed/>
                  <p:pic>
                    <p:nvPicPr>
                      <p:cNvPr id="0" name=""/>
                      <p:cNvPicPr/>
                      <p:nvPr/>
                    </p:nvPicPr>
                    <p:blipFill>
                      <a:blip r:embed="rId3"/>
                      <a:stretch>
                        <a:fillRect/>
                      </a:stretch>
                    </p:blipFill>
                    <p:spPr>
                      <a:xfrm>
                        <a:off x="3388403" y="2205789"/>
                        <a:ext cx="3908738" cy="2937711"/>
                      </a:xfrm>
                      <a:prstGeom prst="rect">
                        <a:avLst/>
                      </a:prstGeom>
                    </p:spPr>
                  </p:pic>
                </p:oleObj>
              </mc:Fallback>
            </mc:AlternateContent>
          </a:graphicData>
        </a:graphic>
      </p:graphicFrame>
    </p:spTree>
    <p:extLst>
      <p:ext uri="{BB962C8B-B14F-4D97-AF65-F5344CB8AC3E}">
        <p14:creationId xmlns:p14="http://schemas.microsoft.com/office/powerpoint/2010/main" val="1906738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7F19D-7C81-1E9E-14AB-E0D07E478A60}"/>
              </a:ext>
            </a:extLst>
          </p:cNvPr>
          <p:cNvSpPr>
            <a:spLocks noGrp="1"/>
          </p:cNvSpPr>
          <p:nvPr>
            <p:ph type="title"/>
          </p:nvPr>
        </p:nvSpPr>
        <p:spPr/>
        <p:txBody>
          <a:bodyPr/>
          <a:lstStyle/>
          <a:p>
            <a:r>
              <a:rPr lang="en-US" dirty="0"/>
              <a:t>De slinger</a:t>
            </a:r>
            <a:endParaRPr lang="nl-NL" dirty="0"/>
          </a:p>
        </p:txBody>
      </p:sp>
      <p:sp>
        <p:nvSpPr>
          <p:cNvPr id="3" name="Content Placeholder 2">
            <a:extLst>
              <a:ext uri="{FF2B5EF4-FFF2-40B4-BE49-F238E27FC236}">
                <a16:creationId xmlns:a16="http://schemas.microsoft.com/office/drawing/2014/main" id="{AD1BBDB2-6252-5C60-84E2-7DCE57AEBD5B}"/>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64AD62E4-8E96-0275-AC36-05808ED9FD76}"/>
              </a:ext>
            </a:extLst>
          </p:cNvPr>
          <p:cNvPicPr>
            <a:picLocks noChangeAspect="1"/>
          </p:cNvPicPr>
          <p:nvPr/>
        </p:nvPicPr>
        <p:blipFill>
          <a:blip r:embed="rId2"/>
          <a:srcRect l="6512" b="20418"/>
          <a:stretch>
            <a:fillRect/>
          </a:stretch>
        </p:blipFill>
        <p:spPr>
          <a:xfrm>
            <a:off x="4141094" y="959958"/>
            <a:ext cx="2707170" cy="4093306"/>
          </a:xfrm>
          <a:prstGeom prst="rect">
            <a:avLst/>
          </a:prstGeom>
        </p:spPr>
      </p:pic>
    </p:spTree>
    <p:extLst>
      <p:ext uri="{BB962C8B-B14F-4D97-AF65-F5344CB8AC3E}">
        <p14:creationId xmlns:p14="http://schemas.microsoft.com/office/powerpoint/2010/main" val="4030590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384CF-F78D-0F64-6A83-1AAB09BBC356}"/>
              </a:ext>
            </a:extLst>
          </p:cNvPr>
          <p:cNvSpPr>
            <a:spLocks noGrp="1"/>
          </p:cNvSpPr>
          <p:nvPr>
            <p:ph type="title"/>
          </p:nvPr>
        </p:nvSpPr>
        <p:spPr/>
        <p:txBody>
          <a:bodyPr/>
          <a:lstStyle/>
          <a:p>
            <a:r>
              <a:rPr lang="en-US" dirty="0"/>
              <a:t>De slinger</a:t>
            </a:r>
            <a:endParaRPr lang="nl-NL" dirty="0"/>
          </a:p>
        </p:txBody>
      </p:sp>
      <p:sp>
        <p:nvSpPr>
          <p:cNvPr id="3" name="Content Placeholder 2">
            <a:extLst>
              <a:ext uri="{FF2B5EF4-FFF2-40B4-BE49-F238E27FC236}">
                <a16:creationId xmlns:a16="http://schemas.microsoft.com/office/drawing/2014/main" id="{E3570D4E-EF01-0FC0-5C6D-04B8CDD850DC}"/>
              </a:ext>
            </a:extLst>
          </p:cNvPr>
          <p:cNvSpPr>
            <a:spLocks noGrp="1"/>
          </p:cNvSpPr>
          <p:nvPr>
            <p:ph idx="1"/>
          </p:nvPr>
        </p:nvSpPr>
        <p:spPr>
          <a:xfrm>
            <a:off x="1851338" y="1200150"/>
            <a:ext cx="3161820" cy="3486122"/>
          </a:xfrm>
        </p:spPr>
        <p:txBody>
          <a:bodyPr>
            <a:normAutofit lnSpcReduction="10000"/>
          </a:bodyPr>
          <a:lstStyle/>
          <a:p>
            <a:pPr marL="0" indent="0">
              <a:buNone/>
            </a:pPr>
            <a:r>
              <a:rPr lang="nl-NL" dirty="0"/>
              <a:t>De periode [..] neemt lineair toe met de lengte. </a:t>
            </a:r>
          </a:p>
          <a:p>
            <a:pPr marL="0" indent="0">
              <a:buNone/>
            </a:pPr>
            <a:r>
              <a:rPr lang="nl-NL" dirty="0"/>
              <a:t>De periode [..] is afhankelijk van de massa.</a:t>
            </a:r>
          </a:p>
          <a:p>
            <a:pPr marL="0" indent="0">
              <a:buNone/>
            </a:pPr>
            <a:r>
              <a:rPr lang="nl-NL" dirty="0"/>
              <a:t>De periode [..] is afhankelijk van de hoek.</a:t>
            </a:r>
          </a:p>
        </p:txBody>
      </p:sp>
      <p:sp>
        <p:nvSpPr>
          <p:cNvPr id="4" name="Content Placeholder 2">
            <a:extLst>
              <a:ext uri="{FF2B5EF4-FFF2-40B4-BE49-F238E27FC236}">
                <a16:creationId xmlns:a16="http://schemas.microsoft.com/office/drawing/2014/main" id="{30CE9C18-127D-1C39-61D6-6FB3CA48D55E}"/>
              </a:ext>
            </a:extLst>
          </p:cNvPr>
          <p:cNvSpPr txBox="1">
            <a:spLocks/>
          </p:cNvSpPr>
          <p:nvPr/>
        </p:nvSpPr>
        <p:spPr>
          <a:xfrm>
            <a:off x="5508938" y="1200150"/>
            <a:ext cx="3089630" cy="348612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rgbClr val="00A6D6"/>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rgbClr val="00A6D6"/>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dirty="0"/>
              <a:t>De periode [..] neemt </a:t>
            </a:r>
            <a:r>
              <a:rPr lang="nl-NL" b="1" dirty="0"/>
              <a:t>niet </a:t>
            </a:r>
            <a:r>
              <a:rPr lang="nl-NL" dirty="0"/>
              <a:t>lineair toe met de lengte. </a:t>
            </a:r>
          </a:p>
          <a:p>
            <a:pPr marL="0" indent="0">
              <a:buNone/>
            </a:pPr>
            <a:r>
              <a:rPr lang="nl-NL" dirty="0"/>
              <a:t>De periode [..] is </a:t>
            </a:r>
            <a:r>
              <a:rPr lang="nl-NL" b="1" dirty="0"/>
              <a:t>on</a:t>
            </a:r>
            <a:r>
              <a:rPr lang="nl-NL" dirty="0"/>
              <a:t>afhankelijk van de massa.</a:t>
            </a:r>
          </a:p>
          <a:p>
            <a:pPr marL="0" indent="0">
              <a:buNone/>
            </a:pPr>
            <a:r>
              <a:rPr lang="nl-NL" dirty="0"/>
              <a:t>De periode [..] is </a:t>
            </a:r>
            <a:r>
              <a:rPr lang="nl-NL" b="1" dirty="0"/>
              <a:t>on</a:t>
            </a:r>
            <a:r>
              <a:rPr lang="nl-NL" dirty="0"/>
              <a:t>afhankelijk van de hoek.</a:t>
            </a:r>
          </a:p>
        </p:txBody>
      </p:sp>
      <p:sp>
        <p:nvSpPr>
          <p:cNvPr id="5" name="TextBox 4">
            <a:extLst>
              <a:ext uri="{FF2B5EF4-FFF2-40B4-BE49-F238E27FC236}">
                <a16:creationId xmlns:a16="http://schemas.microsoft.com/office/drawing/2014/main" id="{30AF368A-D1CC-E401-D0A0-61AF56A06011}"/>
              </a:ext>
            </a:extLst>
          </p:cNvPr>
          <p:cNvSpPr txBox="1"/>
          <p:nvPr/>
        </p:nvSpPr>
        <p:spPr>
          <a:xfrm rot="20212908">
            <a:off x="2033336" y="2279363"/>
            <a:ext cx="5959643" cy="584775"/>
          </a:xfrm>
          <a:prstGeom prst="rect">
            <a:avLst/>
          </a:prstGeom>
          <a:solidFill>
            <a:schemeClr val="bg1">
              <a:alpha val="80000"/>
            </a:schemeClr>
          </a:solidFill>
        </p:spPr>
        <p:txBody>
          <a:bodyPr wrap="square" rtlCol="0">
            <a:spAutoFit/>
          </a:bodyPr>
          <a:lstStyle/>
          <a:p>
            <a:r>
              <a:rPr lang="en-US" sz="3200" dirty="0">
                <a:solidFill>
                  <a:srgbClr val="FF0000"/>
                </a:solidFill>
              </a:rPr>
              <a:t>Maak </a:t>
            </a:r>
            <a:r>
              <a:rPr lang="en-US" sz="3200" dirty="0" err="1">
                <a:solidFill>
                  <a:srgbClr val="FF0000"/>
                </a:solidFill>
              </a:rPr>
              <a:t>maximaal</a:t>
            </a:r>
            <a:r>
              <a:rPr lang="en-US" sz="3200" dirty="0">
                <a:solidFill>
                  <a:srgbClr val="FF0000"/>
                </a:solidFill>
              </a:rPr>
              <a:t> </a:t>
            </a:r>
            <a:r>
              <a:rPr lang="en-US" sz="3200" dirty="0" err="1">
                <a:solidFill>
                  <a:srgbClr val="FF0000"/>
                </a:solidFill>
              </a:rPr>
              <a:t>drie</a:t>
            </a:r>
            <a:r>
              <a:rPr lang="en-US" sz="3200" dirty="0">
                <a:solidFill>
                  <a:srgbClr val="FF0000"/>
                </a:solidFill>
              </a:rPr>
              <a:t> </a:t>
            </a:r>
            <a:r>
              <a:rPr lang="en-US" sz="3200" dirty="0" err="1">
                <a:solidFill>
                  <a:srgbClr val="FF0000"/>
                </a:solidFill>
              </a:rPr>
              <a:t>wijzigingen</a:t>
            </a:r>
            <a:r>
              <a:rPr lang="en-US" sz="3200" dirty="0">
                <a:solidFill>
                  <a:srgbClr val="FF0000"/>
                </a:solidFill>
              </a:rPr>
              <a:t> </a:t>
            </a:r>
            <a:endParaRPr lang="nl-NL" sz="3200" dirty="0">
              <a:solidFill>
                <a:srgbClr val="FF0000"/>
              </a:solidFill>
            </a:endParaRPr>
          </a:p>
        </p:txBody>
      </p:sp>
    </p:spTree>
    <p:extLst>
      <p:ext uri="{BB962C8B-B14F-4D97-AF65-F5344CB8AC3E}">
        <p14:creationId xmlns:p14="http://schemas.microsoft.com/office/powerpoint/2010/main" val="67112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925D-4313-5EE1-16B6-A48B488FB8F0}"/>
              </a:ext>
            </a:extLst>
          </p:cNvPr>
          <p:cNvSpPr>
            <a:spLocks noGrp="1"/>
          </p:cNvSpPr>
          <p:nvPr>
            <p:ph type="title"/>
          </p:nvPr>
        </p:nvSpPr>
        <p:spPr/>
        <p:txBody>
          <a:bodyPr/>
          <a:lstStyle/>
          <a:p>
            <a:r>
              <a:rPr lang="en-US" dirty="0" err="1"/>
              <a:t>Wetenschap</a:t>
            </a:r>
            <a:r>
              <a:rPr lang="en-US" dirty="0"/>
              <a:t> in het </a:t>
            </a:r>
            <a:r>
              <a:rPr lang="en-US" dirty="0" err="1"/>
              <a:t>nieuws</a:t>
            </a:r>
            <a:endParaRPr lang="nl-NL" dirty="0"/>
          </a:p>
        </p:txBody>
      </p:sp>
      <p:pic>
        <p:nvPicPr>
          <p:cNvPr id="5" name="Content Placeholder 4">
            <a:extLst>
              <a:ext uri="{FF2B5EF4-FFF2-40B4-BE49-F238E27FC236}">
                <a16:creationId xmlns:a16="http://schemas.microsoft.com/office/drawing/2014/main" id="{198EB7C3-7BF6-EB28-DC65-4F8B4D8BFEE0}"/>
              </a:ext>
            </a:extLst>
          </p:cNvPr>
          <p:cNvPicPr>
            <a:picLocks noGrp="1" noChangeAspect="1"/>
          </p:cNvPicPr>
          <p:nvPr>
            <p:ph idx="1"/>
          </p:nvPr>
        </p:nvPicPr>
        <p:blipFill>
          <a:blip r:embed="rId2"/>
          <a:stretch>
            <a:fillRect/>
          </a:stretch>
        </p:blipFill>
        <p:spPr>
          <a:xfrm>
            <a:off x="3062737" y="1200150"/>
            <a:ext cx="4507602" cy="3486150"/>
          </a:xfrm>
          <a:prstGeom prst="rect">
            <a:avLst/>
          </a:prstGeom>
        </p:spPr>
      </p:pic>
    </p:spTree>
    <p:extLst>
      <p:ext uri="{BB962C8B-B14F-4D97-AF65-F5344CB8AC3E}">
        <p14:creationId xmlns:p14="http://schemas.microsoft.com/office/powerpoint/2010/main" val="382069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3FCDD-7BD0-162B-509B-EA742A36C365}"/>
              </a:ext>
            </a:extLst>
          </p:cNvPr>
          <p:cNvSpPr>
            <a:spLocks noGrp="1"/>
          </p:cNvSpPr>
          <p:nvPr>
            <p:ph type="title"/>
          </p:nvPr>
        </p:nvSpPr>
        <p:spPr/>
        <p:txBody>
          <a:bodyPr/>
          <a:lstStyle/>
          <a:p>
            <a:r>
              <a:rPr lang="en-US" dirty="0"/>
              <a:t>Jury</a:t>
            </a:r>
            <a:endParaRPr lang="nl-NL" dirty="0"/>
          </a:p>
        </p:txBody>
      </p:sp>
      <p:sp>
        <p:nvSpPr>
          <p:cNvPr id="3" name="Content Placeholder 2">
            <a:extLst>
              <a:ext uri="{FF2B5EF4-FFF2-40B4-BE49-F238E27FC236}">
                <a16:creationId xmlns:a16="http://schemas.microsoft.com/office/drawing/2014/main" id="{F4F18C4F-2D44-3934-8E76-4B9567E469B9}"/>
              </a:ext>
            </a:extLst>
          </p:cNvPr>
          <p:cNvSpPr>
            <a:spLocks noGrp="1"/>
          </p:cNvSpPr>
          <p:nvPr>
            <p:ph idx="1"/>
          </p:nvPr>
        </p:nvSpPr>
        <p:spPr/>
        <p:txBody>
          <a:bodyPr>
            <a:normAutofit/>
          </a:bodyPr>
          <a:lstStyle/>
          <a:p>
            <a:r>
              <a:rPr lang="en-US" sz="2000" dirty="0"/>
              <a:t>Ben je </a:t>
            </a:r>
            <a:r>
              <a:rPr lang="en-US" sz="2000" dirty="0" err="1"/>
              <a:t>overtuigd</a:t>
            </a:r>
            <a:r>
              <a:rPr lang="en-US" sz="2000" dirty="0"/>
              <a:t> van je eigen </a:t>
            </a:r>
            <a:r>
              <a:rPr lang="en-US" sz="2000" dirty="0" err="1"/>
              <a:t>antwoord</a:t>
            </a:r>
            <a:r>
              <a:rPr lang="en-US" sz="2000" dirty="0"/>
              <a:t> / </a:t>
            </a:r>
            <a:r>
              <a:rPr lang="en-US" sz="2000" dirty="0" err="1"/>
              <a:t>onderbouwing</a:t>
            </a:r>
            <a:r>
              <a:rPr lang="en-US" sz="2000" dirty="0"/>
              <a:t>?</a:t>
            </a:r>
          </a:p>
          <a:p>
            <a:endParaRPr lang="nl-NL" sz="2000" dirty="0"/>
          </a:p>
          <a:p>
            <a:r>
              <a:rPr lang="nl-NL" sz="2000" dirty="0"/>
              <a:t>Wat vind je van het antwoord / onderbouwing van de anderen?</a:t>
            </a:r>
          </a:p>
          <a:p>
            <a:endParaRPr lang="nl-NL" sz="2000" dirty="0"/>
          </a:p>
          <a:p>
            <a:r>
              <a:rPr lang="nl-NL" sz="2000" dirty="0"/>
              <a:t>Wat zou je extra willen doen / weten / meten om nog zekerder te zijn van het juiste antwoord? </a:t>
            </a:r>
          </a:p>
        </p:txBody>
      </p:sp>
    </p:spTree>
    <p:extLst>
      <p:ext uri="{BB962C8B-B14F-4D97-AF65-F5344CB8AC3E}">
        <p14:creationId xmlns:p14="http://schemas.microsoft.com/office/powerpoint/2010/main" val="383960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B2789-5BE9-B5CF-C912-E4F5AB852732}"/>
              </a:ext>
            </a:extLst>
          </p:cNvPr>
          <p:cNvSpPr>
            <a:spLocks noGrp="1"/>
          </p:cNvSpPr>
          <p:nvPr>
            <p:ph type="title"/>
          </p:nvPr>
        </p:nvSpPr>
        <p:spPr/>
        <p:txBody>
          <a:bodyPr>
            <a:normAutofit/>
          </a:bodyPr>
          <a:lstStyle/>
          <a:p>
            <a:r>
              <a:rPr lang="en-US" dirty="0" err="1"/>
              <a:t>Mens</a:t>
            </a:r>
            <a:r>
              <a:rPr lang="en-US" dirty="0"/>
              <a:t> van Vitruvius</a:t>
            </a:r>
            <a:endParaRPr lang="nl-NL" dirty="0"/>
          </a:p>
        </p:txBody>
      </p:sp>
      <p:pic>
        <p:nvPicPr>
          <p:cNvPr id="5" name="Content Placeholder 4">
            <a:extLst>
              <a:ext uri="{FF2B5EF4-FFF2-40B4-BE49-F238E27FC236}">
                <a16:creationId xmlns:a16="http://schemas.microsoft.com/office/drawing/2014/main" id="{DD83E133-747A-94B2-8D88-BC32ECDAC36E}"/>
              </a:ext>
            </a:extLst>
          </p:cNvPr>
          <p:cNvPicPr>
            <a:picLocks noGrp="1" noChangeAspect="1"/>
          </p:cNvPicPr>
          <p:nvPr>
            <p:ph idx="1"/>
          </p:nvPr>
        </p:nvPicPr>
        <p:blipFill>
          <a:blip r:embed="rId2"/>
          <a:stretch>
            <a:fillRect/>
          </a:stretch>
        </p:blipFill>
        <p:spPr>
          <a:xfrm>
            <a:off x="3655234" y="1483868"/>
            <a:ext cx="3322608" cy="2918713"/>
          </a:xfrm>
          <a:prstGeom prst="rect">
            <a:avLst/>
          </a:prstGeom>
        </p:spPr>
      </p:pic>
    </p:spTree>
    <p:extLst>
      <p:ext uri="{BB962C8B-B14F-4D97-AF65-F5344CB8AC3E}">
        <p14:creationId xmlns:p14="http://schemas.microsoft.com/office/powerpoint/2010/main" val="427850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A48C6-688B-9971-68DF-32CC27340B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47D89B-7717-1BBE-BDFB-AC7CFDCEB065}"/>
              </a:ext>
            </a:extLst>
          </p:cNvPr>
          <p:cNvSpPr>
            <a:spLocks noGrp="1"/>
          </p:cNvSpPr>
          <p:nvPr>
            <p:ph type="title"/>
          </p:nvPr>
        </p:nvSpPr>
        <p:spPr/>
        <p:txBody>
          <a:bodyPr>
            <a:normAutofit/>
          </a:bodyPr>
          <a:lstStyle/>
          <a:p>
            <a:r>
              <a:rPr lang="en-US" dirty="0" err="1"/>
              <a:t>Mens</a:t>
            </a:r>
            <a:r>
              <a:rPr lang="en-US" dirty="0"/>
              <a:t> van Vitruvius</a:t>
            </a:r>
            <a:endParaRPr lang="nl-NL" dirty="0"/>
          </a:p>
        </p:txBody>
      </p:sp>
      <p:sp>
        <p:nvSpPr>
          <p:cNvPr id="4" name="Content Placeholder 3">
            <a:extLst>
              <a:ext uri="{FF2B5EF4-FFF2-40B4-BE49-F238E27FC236}">
                <a16:creationId xmlns:a16="http://schemas.microsoft.com/office/drawing/2014/main" id="{08218584-6A94-B4CF-BFA7-7902B5F1D5AF}"/>
              </a:ext>
            </a:extLst>
          </p:cNvPr>
          <p:cNvSpPr>
            <a:spLocks noGrp="1"/>
          </p:cNvSpPr>
          <p:nvPr>
            <p:ph idx="1"/>
          </p:nvPr>
        </p:nvSpPr>
        <p:spPr/>
        <p:txBody>
          <a:bodyPr/>
          <a:lstStyle/>
          <a:p>
            <a:endParaRPr lang="nl-NL"/>
          </a:p>
        </p:txBody>
      </p:sp>
      <p:sp>
        <p:nvSpPr>
          <p:cNvPr id="5" name="TextBox 4">
            <a:extLst>
              <a:ext uri="{FF2B5EF4-FFF2-40B4-BE49-F238E27FC236}">
                <a16:creationId xmlns:a16="http://schemas.microsoft.com/office/drawing/2014/main" id="{26244E4C-4ED7-B1FD-9091-AF29536D9361}"/>
              </a:ext>
            </a:extLst>
          </p:cNvPr>
          <p:cNvSpPr txBox="1"/>
          <p:nvPr/>
        </p:nvSpPr>
        <p:spPr>
          <a:xfrm>
            <a:off x="4328134" y="2368858"/>
            <a:ext cx="1106906" cy="923330"/>
          </a:xfrm>
          <a:prstGeom prst="rect">
            <a:avLst/>
          </a:prstGeom>
          <a:noFill/>
        </p:spPr>
        <p:txBody>
          <a:bodyPr wrap="square" rtlCol="0">
            <a:spAutoFit/>
          </a:bodyPr>
          <a:lstStyle/>
          <a:p>
            <a:r>
              <a:rPr lang="en-US" dirty="0"/>
              <a:t>Foto van </a:t>
            </a:r>
            <a:r>
              <a:rPr lang="en-US" dirty="0" err="1"/>
              <a:t>zwemmer</a:t>
            </a:r>
            <a:endParaRPr lang="nl-NL" dirty="0"/>
          </a:p>
        </p:txBody>
      </p:sp>
    </p:spTree>
    <p:extLst>
      <p:ext uri="{BB962C8B-B14F-4D97-AF65-F5344CB8AC3E}">
        <p14:creationId xmlns:p14="http://schemas.microsoft.com/office/powerpoint/2010/main" val="2140012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860C0-2C46-37AD-59FE-A811A69486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5B122-386E-9065-72FF-B5CA1FC8471E}"/>
              </a:ext>
            </a:extLst>
          </p:cNvPr>
          <p:cNvSpPr>
            <a:spLocks noGrp="1"/>
          </p:cNvSpPr>
          <p:nvPr>
            <p:ph type="title"/>
          </p:nvPr>
        </p:nvSpPr>
        <p:spPr/>
        <p:txBody>
          <a:bodyPr>
            <a:normAutofit/>
          </a:bodyPr>
          <a:lstStyle/>
          <a:p>
            <a:r>
              <a:rPr lang="en-US" dirty="0" err="1"/>
              <a:t>Mens</a:t>
            </a:r>
            <a:r>
              <a:rPr lang="en-US" dirty="0"/>
              <a:t> van Vitruvius</a:t>
            </a:r>
            <a:endParaRPr lang="nl-NL" dirty="0"/>
          </a:p>
        </p:txBody>
      </p:sp>
      <p:sp>
        <p:nvSpPr>
          <p:cNvPr id="4" name="Content Placeholder 3">
            <a:extLst>
              <a:ext uri="{FF2B5EF4-FFF2-40B4-BE49-F238E27FC236}">
                <a16:creationId xmlns:a16="http://schemas.microsoft.com/office/drawing/2014/main" id="{2C31C9ED-F8DA-DD28-3546-29193DAADFF0}"/>
              </a:ext>
            </a:extLst>
          </p:cNvPr>
          <p:cNvSpPr>
            <a:spLocks noGrp="1"/>
          </p:cNvSpPr>
          <p:nvPr>
            <p:ph idx="1"/>
          </p:nvPr>
        </p:nvSpPr>
        <p:spPr>
          <a:xfrm>
            <a:off x="1763105" y="1200150"/>
            <a:ext cx="5422739" cy="3943350"/>
          </a:xfrm>
        </p:spPr>
        <p:txBody>
          <a:bodyPr>
            <a:normAutofit/>
          </a:bodyPr>
          <a:lstStyle/>
          <a:p>
            <a:r>
              <a:rPr lang="en-US" dirty="0"/>
              <a:t>Voor </a:t>
            </a:r>
            <a:r>
              <a:rPr lang="en-US" dirty="0" err="1"/>
              <a:t>een</a:t>
            </a:r>
            <a:r>
              <a:rPr lang="en-US" dirty="0"/>
              <a:t> </a:t>
            </a:r>
            <a:r>
              <a:rPr lang="en-US" dirty="0" err="1"/>
              <a:t>bijdrage</a:t>
            </a:r>
            <a:r>
              <a:rPr lang="en-US" dirty="0"/>
              <a:t> </a:t>
            </a:r>
            <a:r>
              <a:rPr lang="en-US" dirty="0" err="1"/>
              <a:t>aan</a:t>
            </a:r>
            <a:r>
              <a:rPr lang="en-US" dirty="0"/>
              <a:t> </a:t>
            </a:r>
            <a:r>
              <a:rPr lang="en-US" dirty="0" err="1"/>
              <a:t>een</a:t>
            </a:r>
            <a:r>
              <a:rPr lang="en-US" dirty="0"/>
              <a:t> </a:t>
            </a:r>
            <a:r>
              <a:rPr lang="en-US" dirty="0" err="1"/>
              <a:t>wetenschappelijk</a:t>
            </a:r>
            <a:r>
              <a:rPr lang="en-US" dirty="0"/>
              <a:t> </a:t>
            </a:r>
            <a:r>
              <a:rPr lang="en-US" dirty="0" err="1"/>
              <a:t>onderzoek</a:t>
            </a:r>
            <a:r>
              <a:rPr lang="en-US" dirty="0"/>
              <a:t> </a:t>
            </a:r>
            <a:r>
              <a:rPr lang="en-US" dirty="0" err="1"/>
              <a:t>bepalen</a:t>
            </a:r>
            <a:r>
              <a:rPr lang="en-US" dirty="0"/>
              <a:t> we de </a:t>
            </a:r>
            <a:r>
              <a:rPr lang="en-US" dirty="0" err="1"/>
              <a:t>lengte</a:t>
            </a:r>
            <a:r>
              <a:rPr lang="en-US" dirty="0"/>
              <a:t> </a:t>
            </a:r>
            <a:r>
              <a:rPr lang="en-US" dirty="0" err="1"/>
              <a:t>en</a:t>
            </a:r>
            <a:r>
              <a:rPr lang="en-US" dirty="0"/>
              <a:t> </a:t>
            </a:r>
            <a:r>
              <a:rPr lang="en-US" dirty="0" err="1"/>
              <a:t>spanwijdte</a:t>
            </a:r>
            <a:r>
              <a:rPr lang="en-US" dirty="0"/>
              <a:t> van </a:t>
            </a:r>
            <a:r>
              <a:rPr lang="en-US" dirty="0" err="1"/>
              <a:t>mensen</a:t>
            </a:r>
            <a:r>
              <a:rPr lang="en-US" dirty="0"/>
              <a:t>. 	</a:t>
            </a:r>
          </a:p>
          <a:p>
            <a:r>
              <a:rPr lang="nl-NL" dirty="0"/>
              <a:t>Meet de lichaamslengte en bijbehorende spanwijdte van een collega (van vingertop tot vingertop bij gespreide armen). </a:t>
            </a:r>
          </a:p>
          <a:p>
            <a:endParaRPr lang="nl-NL" dirty="0"/>
          </a:p>
        </p:txBody>
      </p:sp>
      <p:sp>
        <p:nvSpPr>
          <p:cNvPr id="5" name="Tijdelijke aanduiding voor inhoud 2">
            <a:extLst>
              <a:ext uri="{FF2B5EF4-FFF2-40B4-BE49-F238E27FC236}">
                <a16:creationId xmlns:a16="http://schemas.microsoft.com/office/drawing/2014/main" id="{508E3523-1231-64AA-7F9C-CF70B2012AB3}"/>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rgbClr val="00A6D6"/>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rgbClr val="00A6D6"/>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nl-NL" dirty="0"/>
          </a:p>
        </p:txBody>
      </p:sp>
      <p:pic>
        <p:nvPicPr>
          <p:cNvPr id="6" name="Afbeelding 3">
            <a:extLst>
              <a:ext uri="{FF2B5EF4-FFF2-40B4-BE49-F238E27FC236}">
                <a16:creationId xmlns:a16="http://schemas.microsoft.com/office/drawing/2014/main" id="{2595CD20-ACE9-21D8-5F6F-85D4452F55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01" t="3327" r="2801" b="4169"/>
          <a:stretch/>
        </p:blipFill>
        <p:spPr>
          <a:xfrm>
            <a:off x="7246897" y="2072018"/>
            <a:ext cx="1820634" cy="2263341"/>
          </a:xfrm>
          <a:prstGeom prst="rect">
            <a:avLst/>
          </a:prstGeom>
        </p:spPr>
      </p:pic>
      <p:cxnSp>
        <p:nvCxnSpPr>
          <p:cNvPr id="7" name="Rechte verbindingslijn met pijl 4">
            <a:extLst>
              <a:ext uri="{FF2B5EF4-FFF2-40B4-BE49-F238E27FC236}">
                <a16:creationId xmlns:a16="http://schemas.microsoft.com/office/drawing/2014/main" id="{F782644D-0A10-BECF-9686-FE5CEAB6322F}"/>
              </a:ext>
            </a:extLst>
          </p:cNvPr>
          <p:cNvCxnSpPr>
            <a:cxnSpLocks/>
          </p:cNvCxnSpPr>
          <p:nvPr/>
        </p:nvCxnSpPr>
        <p:spPr>
          <a:xfrm>
            <a:off x="7269592" y="1825625"/>
            <a:ext cx="1728315" cy="1"/>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Rechte verbindingslijn met pijl 5">
            <a:extLst>
              <a:ext uri="{FF2B5EF4-FFF2-40B4-BE49-F238E27FC236}">
                <a16:creationId xmlns:a16="http://schemas.microsoft.com/office/drawing/2014/main" id="{F84D971C-93F9-2082-57E9-BDA31D967039}"/>
              </a:ext>
            </a:extLst>
          </p:cNvPr>
          <p:cNvCxnSpPr>
            <a:cxnSpLocks/>
          </p:cNvCxnSpPr>
          <p:nvPr/>
        </p:nvCxnSpPr>
        <p:spPr>
          <a:xfrm>
            <a:off x="7185846" y="2072018"/>
            <a:ext cx="0" cy="2246180"/>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01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89395-B580-6C1B-1E55-0BE9BBBBE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D566F-FC77-5C8C-3FBD-BF51336357BD}"/>
              </a:ext>
            </a:extLst>
          </p:cNvPr>
          <p:cNvSpPr>
            <a:spLocks noGrp="1"/>
          </p:cNvSpPr>
          <p:nvPr>
            <p:ph type="title"/>
          </p:nvPr>
        </p:nvSpPr>
        <p:spPr/>
        <p:txBody>
          <a:bodyPr>
            <a:normAutofit/>
          </a:bodyPr>
          <a:lstStyle/>
          <a:p>
            <a:r>
              <a:rPr lang="en-US" dirty="0" err="1"/>
              <a:t>Mens</a:t>
            </a:r>
            <a:r>
              <a:rPr lang="en-US" dirty="0"/>
              <a:t> van Vitruvius</a:t>
            </a:r>
            <a:endParaRPr lang="nl-NL" dirty="0"/>
          </a:p>
        </p:txBody>
      </p:sp>
      <p:sp>
        <p:nvSpPr>
          <p:cNvPr id="4" name="Content Placeholder 3">
            <a:extLst>
              <a:ext uri="{FF2B5EF4-FFF2-40B4-BE49-F238E27FC236}">
                <a16:creationId xmlns:a16="http://schemas.microsoft.com/office/drawing/2014/main" id="{9E679F38-D889-B304-8216-E553985E11E0}"/>
              </a:ext>
            </a:extLst>
          </p:cNvPr>
          <p:cNvSpPr>
            <a:spLocks noGrp="1"/>
          </p:cNvSpPr>
          <p:nvPr>
            <p:ph idx="1"/>
          </p:nvPr>
        </p:nvSpPr>
        <p:spPr>
          <a:xfrm>
            <a:off x="1763105" y="1200150"/>
            <a:ext cx="5422739" cy="3943350"/>
          </a:xfrm>
        </p:spPr>
        <p:txBody>
          <a:bodyPr>
            <a:normAutofit/>
          </a:bodyPr>
          <a:lstStyle/>
          <a:p>
            <a:r>
              <a:rPr lang="nl-NL" dirty="0"/>
              <a:t>Deel de verzamelde data. </a:t>
            </a:r>
          </a:p>
          <a:p>
            <a:endParaRPr lang="nl-NL" dirty="0"/>
          </a:p>
        </p:txBody>
      </p:sp>
      <p:sp>
        <p:nvSpPr>
          <p:cNvPr id="5" name="Tijdelijke aanduiding voor inhoud 2">
            <a:extLst>
              <a:ext uri="{FF2B5EF4-FFF2-40B4-BE49-F238E27FC236}">
                <a16:creationId xmlns:a16="http://schemas.microsoft.com/office/drawing/2014/main" id="{41414005-DCDA-B2B4-7890-AC9C51ACFB3C}"/>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rgbClr val="00A6D6"/>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rgbClr val="00A6D6"/>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nl-NL" dirty="0"/>
          </a:p>
        </p:txBody>
      </p:sp>
      <p:pic>
        <p:nvPicPr>
          <p:cNvPr id="6" name="Afbeelding 3">
            <a:hlinkClick r:id="rId2"/>
            <a:extLst>
              <a:ext uri="{FF2B5EF4-FFF2-40B4-BE49-F238E27FC236}">
                <a16:creationId xmlns:a16="http://schemas.microsoft.com/office/drawing/2014/main" id="{D78243B6-52AC-DE81-3960-941877FEE2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01" t="3327" r="2801" b="4169"/>
          <a:stretch/>
        </p:blipFill>
        <p:spPr>
          <a:xfrm>
            <a:off x="7246897" y="2072018"/>
            <a:ext cx="1820634" cy="2263341"/>
          </a:xfrm>
          <a:prstGeom prst="rect">
            <a:avLst/>
          </a:prstGeom>
        </p:spPr>
      </p:pic>
      <p:cxnSp>
        <p:nvCxnSpPr>
          <p:cNvPr id="7" name="Rechte verbindingslijn met pijl 4">
            <a:extLst>
              <a:ext uri="{FF2B5EF4-FFF2-40B4-BE49-F238E27FC236}">
                <a16:creationId xmlns:a16="http://schemas.microsoft.com/office/drawing/2014/main" id="{65147B0F-3154-89A5-2C69-F21470D827D9}"/>
              </a:ext>
            </a:extLst>
          </p:cNvPr>
          <p:cNvCxnSpPr>
            <a:cxnSpLocks/>
          </p:cNvCxnSpPr>
          <p:nvPr/>
        </p:nvCxnSpPr>
        <p:spPr>
          <a:xfrm>
            <a:off x="7269592" y="1825625"/>
            <a:ext cx="1728315" cy="1"/>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Rechte verbindingslijn met pijl 5">
            <a:extLst>
              <a:ext uri="{FF2B5EF4-FFF2-40B4-BE49-F238E27FC236}">
                <a16:creationId xmlns:a16="http://schemas.microsoft.com/office/drawing/2014/main" id="{5080204A-ECC6-FECE-F48F-EEB4255D6E3B}"/>
              </a:ext>
            </a:extLst>
          </p:cNvPr>
          <p:cNvCxnSpPr>
            <a:cxnSpLocks/>
          </p:cNvCxnSpPr>
          <p:nvPr/>
        </p:nvCxnSpPr>
        <p:spPr>
          <a:xfrm>
            <a:off x="7185846" y="2072018"/>
            <a:ext cx="0" cy="2246180"/>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5A9D960-2AB7-C9FF-73CB-94B99AC582D7}"/>
              </a:ext>
            </a:extLst>
          </p:cNvPr>
          <p:cNvSpPr txBox="1"/>
          <p:nvPr/>
        </p:nvSpPr>
        <p:spPr>
          <a:xfrm>
            <a:off x="4328134" y="2368858"/>
            <a:ext cx="1106906" cy="1200329"/>
          </a:xfrm>
          <a:prstGeom prst="rect">
            <a:avLst/>
          </a:prstGeom>
          <a:noFill/>
        </p:spPr>
        <p:txBody>
          <a:bodyPr wrap="square" rtlCol="0">
            <a:spAutoFit/>
          </a:bodyPr>
          <a:lstStyle/>
          <a:p>
            <a:r>
              <a:rPr lang="en-US" dirty="0"/>
              <a:t>QR code </a:t>
            </a:r>
            <a:r>
              <a:rPr lang="en-US" dirty="0" err="1"/>
              <a:t>naar</a:t>
            </a:r>
            <a:r>
              <a:rPr lang="en-US" dirty="0"/>
              <a:t> google forms</a:t>
            </a:r>
            <a:endParaRPr lang="nl-NL" dirty="0"/>
          </a:p>
        </p:txBody>
      </p:sp>
    </p:spTree>
    <p:extLst>
      <p:ext uri="{BB962C8B-B14F-4D97-AF65-F5344CB8AC3E}">
        <p14:creationId xmlns:p14="http://schemas.microsoft.com/office/powerpoint/2010/main" val="47553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6FAA-A201-8F0A-B372-87774BE75907}"/>
              </a:ext>
            </a:extLst>
          </p:cNvPr>
          <p:cNvSpPr>
            <a:spLocks noGrp="1"/>
          </p:cNvSpPr>
          <p:nvPr>
            <p:ph type="title"/>
          </p:nvPr>
        </p:nvSpPr>
        <p:spPr/>
        <p:txBody>
          <a:bodyPr/>
          <a:lstStyle/>
          <a:p>
            <a:r>
              <a:rPr lang="en-US" dirty="0" err="1"/>
              <a:t>Mens</a:t>
            </a:r>
            <a:r>
              <a:rPr lang="en-US" dirty="0"/>
              <a:t> van Vitruvius</a:t>
            </a:r>
            <a:endParaRPr lang="nl-NL" dirty="0"/>
          </a:p>
        </p:txBody>
      </p:sp>
      <p:sp>
        <p:nvSpPr>
          <p:cNvPr id="3" name="Content Placeholder 2">
            <a:extLst>
              <a:ext uri="{FF2B5EF4-FFF2-40B4-BE49-F238E27FC236}">
                <a16:creationId xmlns:a16="http://schemas.microsoft.com/office/drawing/2014/main" id="{91E9D01C-E170-CE9F-0069-F6B1368EAF48}"/>
              </a:ext>
            </a:extLst>
          </p:cNvPr>
          <p:cNvSpPr>
            <a:spLocks noGrp="1"/>
          </p:cNvSpPr>
          <p:nvPr>
            <p:ph idx="1"/>
          </p:nvPr>
        </p:nvSpPr>
        <p:spPr>
          <a:xfrm>
            <a:off x="1763106" y="1200150"/>
            <a:ext cx="6867547" cy="3486122"/>
          </a:xfrm>
        </p:spPr>
        <p:txBody>
          <a:bodyPr>
            <a:normAutofit/>
          </a:bodyPr>
          <a:lstStyle/>
          <a:p>
            <a:r>
              <a:rPr lang="nl-NL" dirty="0"/>
              <a:t>Vertrouw je de metingen die de </a:t>
            </a:r>
            <a:br>
              <a:rPr lang="nl-NL" dirty="0"/>
            </a:br>
            <a:r>
              <a:rPr lang="nl-NL" dirty="0"/>
              <a:t>anderen gedaan hebben?</a:t>
            </a:r>
          </a:p>
          <a:p>
            <a:r>
              <a:rPr lang="nl-NL" dirty="0"/>
              <a:t>Zijn je eigen metingen betrouwbaar?</a:t>
            </a:r>
          </a:p>
          <a:p>
            <a:r>
              <a:rPr lang="nl-NL" dirty="0"/>
              <a:t>Mogen de data gecombineerd worden met andere datasets? Onder welke voorwaarden?</a:t>
            </a:r>
          </a:p>
          <a:p>
            <a:r>
              <a:rPr lang="nl-NL" dirty="0"/>
              <a:t>Wat is het verschil tussen wetenschappelijke aanpak en aanklooien?</a:t>
            </a:r>
          </a:p>
        </p:txBody>
      </p:sp>
      <p:sp>
        <p:nvSpPr>
          <p:cNvPr id="5" name="TextBox 4">
            <a:extLst>
              <a:ext uri="{FF2B5EF4-FFF2-40B4-BE49-F238E27FC236}">
                <a16:creationId xmlns:a16="http://schemas.microsoft.com/office/drawing/2014/main" id="{88199F18-FDED-659A-793B-C39F2E12BC8B}"/>
              </a:ext>
            </a:extLst>
          </p:cNvPr>
          <p:cNvSpPr txBox="1"/>
          <p:nvPr/>
        </p:nvSpPr>
        <p:spPr>
          <a:xfrm>
            <a:off x="7512492" y="457228"/>
            <a:ext cx="1106906" cy="1200329"/>
          </a:xfrm>
          <a:prstGeom prst="rect">
            <a:avLst/>
          </a:prstGeom>
          <a:noFill/>
        </p:spPr>
        <p:txBody>
          <a:bodyPr wrap="square" rtlCol="0">
            <a:spAutoFit/>
          </a:bodyPr>
          <a:lstStyle/>
          <a:p>
            <a:r>
              <a:rPr lang="en-US" dirty="0"/>
              <a:t>QR code </a:t>
            </a:r>
            <a:r>
              <a:rPr lang="en-US" dirty="0" err="1"/>
              <a:t>naar</a:t>
            </a:r>
            <a:r>
              <a:rPr lang="en-US" dirty="0"/>
              <a:t> google forms</a:t>
            </a:r>
            <a:endParaRPr lang="nl-NL" dirty="0"/>
          </a:p>
        </p:txBody>
      </p:sp>
    </p:spTree>
    <p:extLst>
      <p:ext uri="{BB962C8B-B14F-4D97-AF65-F5344CB8AC3E}">
        <p14:creationId xmlns:p14="http://schemas.microsoft.com/office/powerpoint/2010/main" val="265421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4F8DF-00A2-7AF7-37F4-4F423C58F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723F2D-3DDC-7895-E80C-A296A63210A3}"/>
              </a:ext>
            </a:extLst>
          </p:cNvPr>
          <p:cNvSpPr>
            <a:spLocks noGrp="1"/>
          </p:cNvSpPr>
          <p:nvPr>
            <p:ph type="title"/>
          </p:nvPr>
        </p:nvSpPr>
        <p:spPr/>
        <p:txBody>
          <a:bodyPr/>
          <a:lstStyle/>
          <a:p>
            <a:r>
              <a:rPr lang="en-US" dirty="0" err="1"/>
              <a:t>Mens</a:t>
            </a:r>
            <a:r>
              <a:rPr lang="en-US" dirty="0"/>
              <a:t> van Vitruvius</a:t>
            </a:r>
            <a:endParaRPr lang="nl-NL" dirty="0"/>
          </a:p>
        </p:txBody>
      </p:sp>
      <p:cxnSp>
        <p:nvCxnSpPr>
          <p:cNvPr id="11" name="Straight Arrow Connector 10">
            <a:extLst>
              <a:ext uri="{FF2B5EF4-FFF2-40B4-BE49-F238E27FC236}">
                <a16:creationId xmlns:a16="http://schemas.microsoft.com/office/drawing/2014/main" id="{ABF6C19B-EA8C-1FC6-8118-19FA28F2EFB6}"/>
              </a:ext>
            </a:extLst>
          </p:cNvPr>
          <p:cNvCxnSpPr/>
          <p:nvPr/>
        </p:nvCxnSpPr>
        <p:spPr>
          <a:xfrm>
            <a:off x="2094271" y="4434348"/>
            <a:ext cx="6666271"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0798357F-5B72-8739-1B7B-1EE469A37741}"/>
              </a:ext>
            </a:extLst>
          </p:cNvPr>
          <p:cNvCxnSpPr>
            <a:cxnSpLocks/>
          </p:cNvCxnSpPr>
          <p:nvPr/>
        </p:nvCxnSpPr>
        <p:spPr>
          <a:xfrm flipV="1">
            <a:off x="2246671" y="1710813"/>
            <a:ext cx="0" cy="2875935"/>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13" name="Oval 12">
            <a:extLst>
              <a:ext uri="{FF2B5EF4-FFF2-40B4-BE49-F238E27FC236}">
                <a16:creationId xmlns:a16="http://schemas.microsoft.com/office/drawing/2014/main" id="{827395F1-15AE-28E8-8CF8-41AAAB636E65}"/>
              </a:ext>
            </a:extLst>
          </p:cNvPr>
          <p:cNvSpPr/>
          <p:nvPr/>
        </p:nvSpPr>
        <p:spPr>
          <a:xfrm>
            <a:off x="3167222" y="3244026"/>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DF602E4E-0814-B731-DD1F-BBD589A4F24C}"/>
              </a:ext>
            </a:extLst>
          </p:cNvPr>
          <p:cNvSpPr/>
          <p:nvPr/>
        </p:nvSpPr>
        <p:spPr>
          <a:xfrm>
            <a:off x="2837841" y="3923379"/>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30AAB225-1573-82CA-92B3-A842234318FC}"/>
              </a:ext>
            </a:extLst>
          </p:cNvPr>
          <p:cNvSpPr/>
          <p:nvPr/>
        </p:nvSpPr>
        <p:spPr>
          <a:xfrm>
            <a:off x="4813508" y="3180426"/>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C7D60536-74CF-2E04-C58E-3568FF9B99EF}"/>
              </a:ext>
            </a:extLst>
          </p:cNvPr>
          <p:cNvSpPr/>
          <p:nvPr/>
        </p:nvSpPr>
        <p:spPr>
          <a:xfrm>
            <a:off x="5712851" y="2229897"/>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5AB29086-B6A3-9DA5-B2BD-6DA462CDED6A}"/>
              </a:ext>
            </a:extLst>
          </p:cNvPr>
          <p:cNvSpPr/>
          <p:nvPr/>
        </p:nvSpPr>
        <p:spPr>
          <a:xfrm>
            <a:off x="6209688" y="2545076"/>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4DE45AF3-745B-C4B2-4BF2-F04124A04641}"/>
              </a:ext>
            </a:extLst>
          </p:cNvPr>
          <p:cNvSpPr/>
          <p:nvPr/>
        </p:nvSpPr>
        <p:spPr>
          <a:xfrm>
            <a:off x="3990365" y="3135562"/>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Oval 18">
            <a:extLst>
              <a:ext uri="{FF2B5EF4-FFF2-40B4-BE49-F238E27FC236}">
                <a16:creationId xmlns:a16="http://schemas.microsoft.com/office/drawing/2014/main" id="{844941F9-F6AC-87C9-43DD-ACDE2F90DB5D}"/>
              </a:ext>
            </a:extLst>
          </p:cNvPr>
          <p:cNvSpPr/>
          <p:nvPr/>
        </p:nvSpPr>
        <p:spPr>
          <a:xfrm>
            <a:off x="5098026" y="2571750"/>
            <a:ext cx="132118" cy="1321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20" name="Straight Connector 19">
            <a:extLst>
              <a:ext uri="{FF2B5EF4-FFF2-40B4-BE49-F238E27FC236}">
                <a16:creationId xmlns:a16="http://schemas.microsoft.com/office/drawing/2014/main" id="{2AE3426B-62E2-569A-5B79-58A8B0D54430}"/>
              </a:ext>
            </a:extLst>
          </p:cNvPr>
          <p:cNvCxnSpPr>
            <a:cxnSpLocks/>
          </p:cNvCxnSpPr>
          <p:nvPr/>
        </p:nvCxnSpPr>
        <p:spPr>
          <a:xfrm flipV="1">
            <a:off x="2571753" y="1968477"/>
            <a:ext cx="4625460" cy="2004808"/>
          </a:xfrm>
          <a:prstGeom prst="line">
            <a:avLst/>
          </a:prstGeom>
          <a:ln w="38100">
            <a:solidFill>
              <a:srgbClr val="002060"/>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4370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C3D1C-C308-3398-57E8-2A59E8B68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D2E70-73C6-DF0F-E22D-E2616679C6F2}"/>
              </a:ext>
            </a:extLst>
          </p:cNvPr>
          <p:cNvSpPr>
            <a:spLocks noGrp="1"/>
          </p:cNvSpPr>
          <p:nvPr>
            <p:ph type="title"/>
          </p:nvPr>
        </p:nvSpPr>
        <p:spPr/>
        <p:txBody>
          <a:bodyPr/>
          <a:lstStyle/>
          <a:p>
            <a:r>
              <a:rPr lang="en-US" dirty="0" err="1"/>
              <a:t>Mens</a:t>
            </a:r>
            <a:r>
              <a:rPr lang="en-US" dirty="0"/>
              <a:t> van Vitruvius</a:t>
            </a:r>
            <a:endParaRPr lang="nl-NL" dirty="0"/>
          </a:p>
        </p:txBody>
      </p:sp>
      <p:sp>
        <p:nvSpPr>
          <p:cNvPr id="3" name="Content Placeholder 2">
            <a:extLst>
              <a:ext uri="{FF2B5EF4-FFF2-40B4-BE49-F238E27FC236}">
                <a16:creationId xmlns:a16="http://schemas.microsoft.com/office/drawing/2014/main" id="{66DD6D47-B1EF-0DCC-98BC-3A2E5064C548}"/>
              </a:ext>
            </a:extLst>
          </p:cNvPr>
          <p:cNvSpPr>
            <a:spLocks noGrp="1"/>
          </p:cNvSpPr>
          <p:nvPr>
            <p:ph idx="1"/>
          </p:nvPr>
        </p:nvSpPr>
        <p:spPr/>
        <p:txBody>
          <a:bodyPr>
            <a:normAutofit/>
          </a:bodyPr>
          <a:lstStyle/>
          <a:p>
            <a:r>
              <a:rPr lang="nl-NL" dirty="0"/>
              <a:t>Wat is/zijn de conclusie(s) die we mogen trekken?</a:t>
            </a:r>
          </a:p>
          <a:p>
            <a:r>
              <a:rPr lang="nl-NL" dirty="0"/>
              <a:t>In hoeverre is die conclusie geldig?</a:t>
            </a:r>
          </a:p>
        </p:txBody>
      </p:sp>
    </p:spTree>
    <p:extLst>
      <p:ext uri="{BB962C8B-B14F-4D97-AF65-F5344CB8AC3E}">
        <p14:creationId xmlns:p14="http://schemas.microsoft.com/office/powerpoint/2010/main" val="58657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BD4B-E623-EC14-1321-1F257CDA2454}"/>
              </a:ext>
            </a:extLst>
          </p:cNvPr>
          <p:cNvSpPr>
            <a:spLocks noGrp="1"/>
          </p:cNvSpPr>
          <p:nvPr>
            <p:ph type="title"/>
          </p:nvPr>
        </p:nvSpPr>
        <p:spPr/>
        <p:txBody>
          <a:bodyPr/>
          <a:lstStyle/>
          <a:p>
            <a:r>
              <a:rPr lang="en-US" dirty="0" err="1"/>
              <a:t>Mens</a:t>
            </a:r>
            <a:r>
              <a:rPr lang="en-US" dirty="0"/>
              <a:t> van Vitruvius</a:t>
            </a:r>
            <a:endParaRPr lang="nl-NL" dirty="0"/>
          </a:p>
        </p:txBody>
      </p:sp>
      <p:pic>
        <p:nvPicPr>
          <p:cNvPr id="9" name="Content Placeholder 8">
            <a:extLst>
              <a:ext uri="{FF2B5EF4-FFF2-40B4-BE49-F238E27FC236}">
                <a16:creationId xmlns:a16="http://schemas.microsoft.com/office/drawing/2014/main" id="{A9AA866D-5D06-6181-0CED-E0B76176DCA3}"/>
              </a:ext>
            </a:extLst>
          </p:cNvPr>
          <p:cNvPicPr>
            <a:picLocks noGrp="1" noChangeAspect="1"/>
          </p:cNvPicPr>
          <p:nvPr>
            <p:ph idx="1"/>
          </p:nvPr>
        </p:nvPicPr>
        <p:blipFill>
          <a:blip r:embed="rId2"/>
          <a:stretch>
            <a:fillRect/>
          </a:stretch>
        </p:blipFill>
        <p:spPr>
          <a:xfrm>
            <a:off x="2618623" y="1379116"/>
            <a:ext cx="5395428" cy="2385267"/>
          </a:xfrm>
          <a:prstGeom prst="rect">
            <a:avLst/>
          </a:prstGeom>
        </p:spPr>
      </p:pic>
      <p:pic>
        <p:nvPicPr>
          <p:cNvPr id="5" name="Picture 4">
            <a:extLst>
              <a:ext uri="{FF2B5EF4-FFF2-40B4-BE49-F238E27FC236}">
                <a16:creationId xmlns:a16="http://schemas.microsoft.com/office/drawing/2014/main" id="{A7DD0291-4CDC-8A1D-705E-669AD1F742F1}"/>
              </a:ext>
            </a:extLst>
          </p:cNvPr>
          <p:cNvPicPr>
            <a:picLocks noChangeAspect="1"/>
          </p:cNvPicPr>
          <p:nvPr/>
        </p:nvPicPr>
        <p:blipFill>
          <a:blip r:embed="rId3"/>
          <a:stretch>
            <a:fillRect/>
          </a:stretch>
        </p:blipFill>
        <p:spPr>
          <a:xfrm>
            <a:off x="6956870" y="2971612"/>
            <a:ext cx="2187130" cy="2171888"/>
          </a:xfrm>
          <a:prstGeom prst="rect">
            <a:avLst/>
          </a:prstGeom>
        </p:spPr>
      </p:pic>
      <p:pic>
        <p:nvPicPr>
          <p:cNvPr id="7" name="Picture 6">
            <a:extLst>
              <a:ext uri="{FF2B5EF4-FFF2-40B4-BE49-F238E27FC236}">
                <a16:creationId xmlns:a16="http://schemas.microsoft.com/office/drawing/2014/main" id="{9756BB06-D69F-AD7F-2A55-94F4395D059F}"/>
              </a:ext>
            </a:extLst>
          </p:cNvPr>
          <p:cNvPicPr>
            <a:picLocks noChangeAspect="1"/>
          </p:cNvPicPr>
          <p:nvPr/>
        </p:nvPicPr>
        <p:blipFill>
          <a:blip r:embed="rId4"/>
          <a:stretch>
            <a:fillRect/>
          </a:stretch>
        </p:blipFill>
        <p:spPr>
          <a:xfrm>
            <a:off x="3784585" y="4525987"/>
            <a:ext cx="3063505" cy="594412"/>
          </a:xfrm>
          <a:prstGeom prst="rect">
            <a:avLst/>
          </a:prstGeom>
        </p:spPr>
      </p:pic>
    </p:spTree>
    <p:extLst>
      <p:ext uri="{BB962C8B-B14F-4D97-AF65-F5344CB8AC3E}">
        <p14:creationId xmlns:p14="http://schemas.microsoft.com/office/powerpoint/2010/main" val="80915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353B5-34A4-B2C4-9A60-D7507768842C}"/>
              </a:ext>
            </a:extLst>
          </p:cNvPr>
          <p:cNvSpPr>
            <a:spLocks noGrp="1"/>
          </p:cNvSpPr>
          <p:nvPr>
            <p:ph type="title"/>
          </p:nvPr>
        </p:nvSpPr>
        <p:spPr/>
        <p:txBody>
          <a:bodyPr/>
          <a:lstStyle/>
          <a:p>
            <a:r>
              <a:rPr lang="en-US" dirty="0" err="1"/>
              <a:t>Herhalen</a:t>
            </a:r>
            <a:r>
              <a:rPr lang="en-US" dirty="0"/>
              <a:t> van </a:t>
            </a:r>
            <a:r>
              <a:rPr lang="en-US" dirty="0" err="1"/>
              <a:t>metingen</a:t>
            </a:r>
            <a:endParaRPr lang="nl-NL" dirty="0"/>
          </a:p>
        </p:txBody>
      </p:sp>
      <p:pic>
        <p:nvPicPr>
          <p:cNvPr id="5" name="Content Placeholder 4" descr="A blue person with a red spot on his butt&#10;&#10;AI-generated content may be incorrect.">
            <a:extLst>
              <a:ext uri="{FF2B5EF4-FFF2-40B4-BE49-F238E27FC236}">
                <a16:creationId xmlns:a16="http://schemas.microsoft.com/office/drawing/2014/main" id="{E27CFF54-3C41-AE68-9C1B-4FFC2A8B94C5}"/>
              </a:ext>
            </a:extLst>
          </p:cNvPr>
          <p:cNvPicPr>
            <a:picLocks noGrp="1" noChangeAspect="1"/>
          </p:cNvPicPr>
          <p:nvPr>
            <p:ph idx="1"/>
          </p:nvPr>
        </p:nvPicPr>
        <p:blipFill>
          <a:blip r:embed="rId2"/>
          <a:stretch>
            <a:fillRect/>
          </a:stretch>
        </p:blipFill>
        <p:spPr>
          <a:xfrm>
            <a:off x="3584698" y="1200150"/>
            <a:ext cx="3463679" cy="3486150"/>
          </a:xfrm>
        </p:spPr>
      </p:pic>
    </p:spTree>
    <p:extLst>
      <p:ext uri="{BB962C8B-B14F-4D97-AF65-F5344CB8AC3E}">
        <p14:creationId xmlns:p14="http://schemas.microsoft.com/office/powerpoint/2010/main" val="201009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F2F5-038A-B751-0586-D8BEA27928A3}"/>
              </a:ext>
            </a:extLst>
          </p:cNvPr>
          <p:cNvSpPr>
            <a:spLocks noGrp="1"/>
          </p:cNvSpPr>
          <p:nvPr>
            <p:ph type="title"/>
          </p:nvPr>
        </p:nvSpPr>
        <p:spPr/>
        <p:txBody>
          <a:bodyPr/>
          <a:lstStyle/>
          <a:p>
            <a:r>
              <a:rPr lang="en-US" dirty="0" err="1"/>
              <a:t>Wetenschap</a:t>
            </a:r>
            <a:r>
              <a:rPr lang="en-US" dirty="0"/>
              <a:t> in het </a:t>
            </a:r>
            <a:r>
              <a:rPr lang="en-US" dirty="0" err="1"/>
              <a:t>nieuws</a:t>
            </a:r>
            <a:endParaRPr lang="nl-NL" dirty="0"/>
          </a:p>
        </p:txBody>
      </p:sp>
      <p:pic>
        <p:nvPicPr>
          <p:cNvPr id="10" name="Content Placeholder 4">
            <a:extLst>
              <a:ext uri="{FF2B5EF4-FFF2-40B4-BE49-F238E27FC236}">
                <a16:creationId xmlns:a16="http://schemas.microsoft.com/office/drawing/2014/main" id="{8B37EE51-297A-EB98-DE41-0BB7746EB7C4}"/>
              </a:ext>
            </a:extLst>
          </p:cNvPr>
          <p:cNvPicPr>
            <a:picLocks noGrp="1" noChangeAspect="1"/>
          </p:cNvPicPr>
          <p:nvPr>
            <p:ph idx="1"/>
          </p:nvPr>
        </p:nvPicPr>
        <p:blipFill>
          <a:blip r:embed="rId2"/>
          <a:srcRect t="37418"/>
          <a:stretch>
            <a:fillRect/>
          </a:stretch>
        </p:blipFill>
        <p:spPr>
          <a:xfrm>
            <a:off x="1803211" y="1170861"/>
            <a:ext cx="5837426" cy="658149"/>
          </a:xfrm>
          <a:prstGeom prst="rect">
            <a:avLst/>
          </a:prstGeom>
        </p:spPr>
      </p:pic>
      <p:pic>
        <p:nvPicPr>
          <p:cNvPr id="7" name="Picture 6">
            <a:extLst>
              <a:ext uri="{FF2B5EF4-FFF2-40B4-BE49-F238E27FC236}">
                <a16:creationId xmlns:a16="http://schemas.microsoft.com/office/drawing/2014/main" id="{A5ABA6BD-E686-CA1F-C300-32CF5DD9CC48}"/>
              </a:ext>
            </a:extLst>
          </p:cNvPr>
          <p:cNvPicPr>
            <a:picLocks noChangeAspect="1"/>
          </p:cNvPicPr>
          <p:nvPr/>
        </p:nvPicPr>
        <p:blipFill>
          <a:blip r:embed="rId3"/>
          <a:stretch>
            <a:fillRect/>
          </a:stretch>
        </p:blipFill>
        <p:spPr>
          <a:xfrm>
            <a:off x="1867379" y="1903554"/>
            <a:ext cx="4846242" cy="3142714"/>
          </a:xfrm>
          <a:prstGeom prst="rect">
            <a:avLst/>
          </a:prstGeom>
        </p:spPr>
      </p:pic>
    </p:spTree>
    <p:extLst>
      <p:ext uri="{BB962C8B-B14F-4D97-AF65-F5344CB8AC3E}">
        <p14:creationId xmlns:p14="http://schemas.microsoft.com/office/powerpoint/2010/main" val="28426420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B0FA-98CD-EAE7-C52A-238BABCEE3E5}"/>
              </a:ext>
            </a:extLst>
          </p:cNvPr>
          <p:cNvSpPr>
            <a:spLocks noGrp="1"/>
          </p:cNvSpPr>
          <p:nvPr>
            <p:ph type="title"/>
          </p:nvPr>
        </p:nvSpPr>
        <p:spPr/>
        <p:txBody>
          <a:bodyPr/>
          <a:lstStyle/>
          <a:p>
            <a:r>
              <a:rPr lang="en-US" dirty="0"/>
              <a:t>Swedish Road Service</a:t>
            </a:r>
            <a:endParaRPr lang="nl-NL" dirty="0"/>
          </a:p>
        </p:txBody>
      </p:sp>
      <p:sp>
        <p:nvSpPr>
          <p:cNvPr id="3" name="Content Placeholder 2">
            <a:extLst>
              <a:ext uri="{FF2B5EF4-FFF2-40B4-BE49-F238E27FC236}">
                <a16:creationId xmlns:a16="http://schemas.microsoft.com/office/drawing/2014/main" id="{A9CFDDB3-FEB5-1523-38F6-EAFB17A15C5A}"/>
              </a:ext>
            </a:extLst>
          </p:cNvPr>
          <p:cNvSpPr>
            <a:spLocks noGrp="1"/>
          </p:cNvSpPr>
          <p:nvPr>
            <p:ph idx="1"/>
          </p:nvPr>
        </p:nvSpPr>
        <p:spPr/>
        <p:txBody>
          <a:bodyPr/>
          <a:lstStyle/>
          <a:p>
            <a:endParaRPr lang="nl-NL"/>
          </a:p>
        </p:txBody>
      </p:sp>
      <p:sp>
        <p:nvSpPr>
          <p:cNvPr id="4" name="TextBox 3">
            <a:extLst>
              <a:ext uri="{FF2B5EF4-FFF2-40B4-BE49-F238E27FC236}">
                <a16:creationId xmlns:a16="http://schemas.microsoft.com/office/drawing/2014/main" id="{37DC3079-9CFA-CC25-75F2-83DE5D6B2108}"/>
              </a:ext>
            </a:extLst>
          </p:cNvPr>
          <p:cNvSpPr txBox="1"/>
          <p:nvPr/>
        </p:nvSpPr>
        <p:spPr>
          <a:xfrm>
            <a:off x="2579545" y="1371421"/>
            <a:ext cx="1106906" cy="923330"/>
          </a:xfrm>
          <a:prstGeom prst="rect">
            <a:avLst/>
          </a:prstGeom>
          <a:noFill/>
        </p:spPr>
        <p:txBody>
          <a:bodyPr wrap="square" rtlCol="0">
            <a:spAutoFit/>
          </a:bodyPr>
          <a:lstStyle/>
          <a:p>
            <a:r>
              <a:rPr lang="en-US" dirty="0"/>
              <a:t>Foto van </a:t>
            </a:r>
            <a:r>
              <a:rPr lang="en-US" dirty="0" err="1"/>
              <a:t>weg</a:t>
            </a:r>
            <a:r>
              <a:rPr lang="en-US" dirty="0"/>
              <a:t> met </a:t>
            </a:r>
            <a:r>
              <a:rPr lang="en-US" dirty="0" err="1"/>
              <a:t>vangrail</a:t>
            </a:r>
            <a:endParaRPr lang="nl-NL" dirty="0"/>
          </a:p>
        </p:txBody>
      </p:sp>
      <p:sp>
        <p:nvSpPr>
          <p:cNvPr id="5" name="TextBox 4">
            <a:extLst>
              <a:ext uri="{FF2B5EF4-FFF2-40B4-BE49-F238E27FC236}">
                <a16:creationId xmlns:a16="http://schemas.microsoft.com/office/drawing/2014/main" id="{8104F273-3560-3A48-9D81-A68EE06B4B96}"/>
              </a:ext>
            </a:extLst>
          </p:cNvPr>
          <p:cNvSpPr txBox="1"/>
          <p:nvPr/>
        </p:nvSpPr>
        <p:spPr>
          <a:xfrm>
            <a:off x="6638197" y="3178984"/>
            <a:ext cx="1106906" cy="1200329"/>
          </a:xfrm>
          <a:prstGeom prst="rect">
            <a:avLst/>
          </a:prstGeom>
          <a:noFill/>
        </p:spPr>
        <p:txBody>
          <a:bodyPr wrap="square" rtlCol="0">
            <a:spAutoFit/>
          </a:bodyPr>
          <a:lstStyle/>
          <a:p>
            <a:r>
              <a:rPr lang="en-US" dirty="0"/>
              <a:t>Foto van auto </a:t>
            </a:r>
            <a:r>
              <a:rPr lang="en-US" dirty="0" err="1"/>
              <a:t>en</a:t>
            </a:r>
            <a:r>
              <a:rPr lang="en-US" dirty="0"/>
              <a:t> fitch barrels</a:t>
            </a:r>
            <a:endParaRPr lang="nl-NL" dirty="0"/>
          </a:p>
        </p:txBody>
      </p:sp>
    </p:spTree>
    <p:extLst>
      <p:ext uri="{BB962C8B-B14F-4D97-AF65-F5344CB8AC3E}">
        <p14:creationId xmlns:p14="http://schemas.microsoft.com/office/powerpoint/2010/main" val="1533084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62C67-907B-B629-68E3-5491E678E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5886F-6EE5-8C97-673D-2253C1B3693E}"/>
              </a:ext>
            </a:extLst>
          </p:cNvPr>
          <p:cNvSpPr>
            <a:spLocks noGrp="1"/>
          </p:cNvSpPr>
          <p:nvPr>
            <p:ph type="title"/>
          </p:nvPr>
        </p:nvSpPr>
        <p:spPr/>
        <p:txBody>
          <a:bodyPr/>
          <a:lstStyle/>
          <a:p>
            <a:r>
              <a:rPr lang="en-US" dirty="0"/>
              <a:t>SRS</a:t>
            </a:r>
            <a:endParaRPr lang="nl-NL" dirty="0"/>
          </a:p>
        </p:txBody>
      </p:sp>
      <p:cxnSp>
        <p:nvCxnSpPr>
          <p:cNvPr id="5" name="Straight Arrow Connector 4">
            <a:extLst>
              <a:ext uri="{FF2B5EF4-FFF2-40B4-BE49-F238E27FC236}">
                <a16:creationId xmlns:a16="http://schemas.microsoft.com/office/drawing/2014/main" id="{481529C4-C06F-1855-4DF2-CE7CF697BC77}"/>
              </a:ext>
            </a:extLst>
          </p:cNvPr>
          <p:cNvCxnSpPr/>
          <p:nvPr/>
        </p:nvCxnSpPr>
        <p:spPr>
          <a:xfrm>
            <a:off x="1981200" y="4419600"/>
            <a:ext cx="6192253"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852AC638-0774-9730-31B9-8302814095FE}"/>
              </a:ext>
            </a:extLst>
          </p:cNvPr>
          <p:cNvCxnSpPr>
            <a:cxnSpLocks/>
          </p:cNvCxnSpPr>
          <p:nvPr/>
        </p:nvCxnSpPr>
        <p:spPr>
          <a:xfrm flipV="1">
            <a:off x="2133600" y="1147011"/>
            <a:ext cx="0" cy="3569368"/>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D30661AC-B924-C87F-9C3D-F76B6C3EA354}"/>
              </a:ext>
            </a:extLst>
          </p:cNvPr>
          <p:cNvSpPr txBox="1"/>
          <p:nvPr/>
        </p:nvSpPr>
        <p:spPr>
          <a:xfrm>
            <a:off x="7098632" y="4489148"/>
            <a:ext cx="2149642" cy="646331"/>
          </a:xfrm>
          <a:prstGeom prst="rect">
            <a:avLst/>
          </a:prstGeom>
          <a:noFill/>
        </p:spPr>
        <p:txBody>
          <a:bodyPr wrap="square" rtlCol="0">
            <a:spAutoFit/>
          </a:bodyPr>
          <a:lstStyle/>
          <a:p>
            <a:r>
              <a:rPr lang="en-US" dirty="0"/>
              <a:t>Aantal </a:t>
            </a:r>
            <a:r>
              <a:rPr lang="en-US" dirty="0" err="1"/>
              <a:t>gestapelde</a:t>
            </a:r>
            <a:r>
              <a:rPr lang="en-US" dirty="0"/>
              <a:t> </a:t>
            </a:r>
            <a:r>
              <a:rPr lang="en-US" dirty="0" err="1"/>
              <a:t>bekertjes</a:t>
            </a:r>
            <a:endParaRPr lang="nl-NL" dirty="0"/>
          </a:p>
        </p:txBody>
      </p:sp>
      <p:cxnSp>
        <p:nvCxnSpPr>
          <p:cNvPr id="11" name="Straight Connector 10">
            <a:extLst>
              <a:ext uri="{FF2B5EF4-FFF2-40B4-BE49-F238E27FC236}">
                <a16:creationId xmlns:a16="http://schemas.microsoft.com/office/drawing/2014/main" id="{BEDB3756-5AA2-3D86-1A52-7954F835A75A}"/>
              </a:ext>
            </a:extLst>
          </p:cNvPr>
          <p:cNvCxnSpPr>
            <a:cxnSpLocks/>
          </p:cNvCxnSpPr>
          <p:nvPr/>
        </p:nvCxnSpPr>
        <p:spPr>
          <a:xfrm>
            <a:off x="2151032" y="4323302"/>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88B8D0DC-D7A5-3655-DE27-826B9AEB5706}"/>
              </a:ext>
            </a:extLst>
          </p:cNvPr>
          <p:cNvSpPr/>
          <p:nvPr/>
        </p:nvSpPr>
        <p:spPr>
          <a:xfrm>
            <a:off x="2744591" y="4545250"/>
            <a:ext cx="609598" cy="609598"/>
          </a:xfrm>
          <a:prstGeom prst="ellipse">
            <a:avLst/>
          </a:prstGeom>
          <a:solidFill>
            <a:schemeClr val="bg2">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5" name="Straight Connector 14">
            <a:extLst>
              <a:ext uri="{FF2B5EF4-FFF2-40B4-BE49-F238E27FC236}">
                <a16:creationId xmlns:a16="http://schemas.microsoft.com/office/drawing/2014/main" id="{4097E630-BC8B-8DE8-5245-606ADCEC55E8}"/>
              </a:ext>
            </a:extLst>
          </p:cNvPr>
          <p:cNvCxnSpPr>
            <a:cxnSpLocks/>
          </p:cNvCxnSpPr>
          <p:nvPr/>
        </p:nvCxnSpPr>
        <p:spPr>
          <a:xfrm>
            <a:off x="3049390" y="4344720"/>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24B859C-4E31-2B5D-4E33-72591429EB0B}"/>
              </a:ext>
            </a:extLst>
          </p:cNvPr>
          <p:cNvCxnSpPr>
            <a:cxnSpLocks/>
          </p:cNvCxnSpPr>
          <p:nvPr/>
        </p:nvCxnSpPr>
        <p:spPr>
          <a:xfrm>
            <a:off x="3947744" y="4344720"/>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F09F4CC-8B69-A6AC-199B-932A307E98CE}"/>
              </a:ext>
            </a:extLst>
          </p:cNvPr>
          <p:cNvCxnSpPr>
            <a:cxnSpLocks/>
          </p:cNvCxnSpPr>
          <p:nvPr/>
        </p:nvCxnSpPr>
        <p:spPr>
          <a:xfrm>
            <a:off x="4846098" y="4344720"/>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7EC6CF6-271D-9F4B-E0F8-DD6D7BF519FB}"/>
              </a:ext>
            </a:extLst>
          </p:cNvPr>
          <p:cNvCxnSpPr>
            <a:cxnSpLocks/>
          </p:cNvCxnSpPr>
          <p:nvPr/>
        </p:nvCxnSpPr>
        <p:spPr>
          <a:xfrm>
            <a:off x="5744463" y="4344720"/>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720FB7B2-B590-FC2D-BC4D-EA929C1F6841}"/>
              </a:ext>
            </a:extLst>
          </p:cNvPr>
          <p:cNvSpPr/>
          <p:nvPr/>
        </p:nvSpPr>
        <p:spPr>
          <a:xfrm>
            <a:off x="2744591" y="2322097"/>
            <a:ext cx="609598" cy="609598"/>
          </a:xfrm>
          <a:prstGeom prst="ellipse">
            <a:avLst/>
          </a:prstGeom>
          <a:solidFill>
            <a:schemeClr val="bg2">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8" name="Straight Connector 7">
            <a:extLst>
              <a:ext uri="{FF2B5EF4-FFF2-40B4-BE49-F238E27FC236}">
                <a16:creationId xmlns:a16="http://schemas.microsoft.com/office/drawing/2014/main" id="{B0C3DFD8-98D7-773D-D3AF-890BD9C9F479}"/>
              </a:ext>
            </a:extLst>
          </p:cNvPr>
          <p:cNvCxnSpPr/>
          <p:nvPr/>
        </p:nvCxnSpPr>
        <p:spPr>
          <a:xfrm>
            <a:off x="2788011" y="2314076"/>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048A96A-6CC6-59EB-763C-C6C7DBE7F083}"/>
              </a:ext>
            </a:extLst>
          </p:cNvPr>
          <p:cNvCxnSpPr>
            <a:cxnSpLocks/>
          </p:cNvCxnSpPr>
          <p:nvPr/>
        </p:nvCxnSpPr>
        <p:spPr>
          <a:xfrm>
            <a:off x="4749845" y="1428610"/>
            <a:ext cx="1490534" cy="64842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BAB864EF-A2C8-A205-6780-3A9EAEB45DBF}"/>
              </a:ext>
            </a:extLst>
          </p:cNvPr>
          <p:cNvSpPr/>
          <p:nvPr/>
        </p:nvSpPr>
        <p:spPr>
          <a:xfrm>
            <a:off x="4846098" y="1147011"/>
            <a:ext cx="320843" cy="359941"/>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9" name="Straight Connector 18">
            <a:extLst>
              <a:ext uri="{FF2B5EF4-FFF2-40B4-BE49-F238E27FC236}">
                <a16:creationId xmlns:a16="http://schemas.microsoft.com/office/drawing/2014/main" id="{52605538-AB4F-B386-B525-3E850207334F}"/>
              </a:ext>
            </a:extLst>
          </p:cNvPr>
          <p:cNvCxnSpPr/>
          <p:nvPr/>
        </p:nvCxnSpPr>
        <p:spPr>
          <a:xfrm>
            <a:off x="4749845" y="2100671"/>
            <a:ext cx="4217359" cy="0"/>
          </a:xfrm>
          <a:prstGeom prst="line">
            <a:avLst/>
          </a:prstGeom>
        </p:spPr>
        <p:style>
          <a:lnRef idx="1">
            <a:schemeClr val="accent6"/>
          </a:lnRef>
          <a:fillRef idx="0">
            <a:schemeClr val="accent6"/>
          </a:fillRef>
          <a:effectRef idx="0">
            <a:schemeClr val="accent6"/>
          </a:effectRef>
          <a:fontRef idx="minor">
            <a:schemeClr val="tx1"/>
          </a:fontRef>
        </p:style>
      </p:cxnSp>
      <p:sp>
        <p:nvSpPr>
          <p:cNvPr id="21" name="Rectangle: Top Corners Rounded 20">
            <a:extLst>
              <a:ext uri="{FF2B5EF4-FFF2-40B4-BE49-F238E27FC236}">
                <a16:creationId xmlns:a16="http://schemas.microsoft.com/office/drawing/2014/main" id="{02B43C67-AB32-2C76-5924-CF6004E8C37F}"/>
              </a:ext>
            </a:extLst>
          </p:cNvPr>
          <p:cNvSpPr/>
          <p:nvPr/>
        </p:nvSpPr>
        <p:spPr>
          <a:xfrm>
            <a:off x="6295835" y="1424810"/>
            <a:ext cx="489284" cy="672061"/>
          </a:xfrm>
          <a:prstGeom prst="round2SameRect">
            <a:avLst/>
          </a:prstGeom>
          <a:solidFill>
            <a:schemeClr val="bg2">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Rectangle: Top Corners Rounded 21">
            <a:extLst>
              <a:ext uri="{FF2B5EF4-FFF2-40B4-BE49-F238E27FC236}">
                <a16:creationId xmlns:a16="http://schemas.microsoft.com/office/drawing/2014/main" id="{2766B5B8-4071-09EA-F9A5-98CBC8529267}"/>
              </a:ext>
            </a:extLst>
          </p:cNvPr>
          <p:cNvSpPr/>
          <p:nvPr/>
        </p:nvSpPr>
        <p:spPr>
          <a:xfrm>
            <a:off x="8086467" y="1412990"/>
            <a:ext cx="489284" cy="672061"/>
          </a:xfrm>
          <a:prstGeom prst="round2SameRect">
            <a:avLst/>
          </a:prstGeom>
          <a:solidFill>
            <a:schemeClr val="bg2">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3B917B1D-C527-633F-4400-DF49CC32C18B}"/>
              </a:ext>
            </a:extLst>
          </p:cNvPr>
          <p:cNvSpPr/>
          <p:nvPr/>
        </p:nvSpPr>
        <p:spPr>
          <a:xfrm>
            <a:off x="8141368" y="1724104"/>
            <a:ext cx="320843" cy="359941"/>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666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21" grpId="0" animBg="1"/>
      <p:bldP spid="22" grpId="0" animBg="1"/>
      <p:bldP spid="2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29FDF-AB20-29FC-E99D-07B0B71260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A69B0-BF85-05CE-DD4A-15229E5E5E11}"/>
              </a:ext>
            </a:extLst>
          </p:cNvPr>
          <p:cNvSpPr>
            <a:spLocks noGrp="1"/>
          </p:cNvSpPr>
          <p:nvPr>
            <p:ph type="title"/>
          </p:nvPr>
        </p:nvSpPr>
        <p:spPr/>
        <p:txBody>
          <a:bodyPr/>
          <a:lstStyle/>
          <a:p>
            <a:r>
              <a:rPr lang="en-US" dirty="0"/>
              <a:t>SRS</a:t>
            </a:r>
            <a:endParaRPr lang="nl-NL" dirty="0"/>
          </a:p>
        </p:txBody>
      </p:sp>
      <p:cxnSp>
        <p:nvCxnSpPr>
          <p:cNvPr id="5" name="Straight Arrow Connector 4">
            <a:extLst>
              <a:ext uri="{FF2B5EF4-FFF2-40B4-BE49-F238E27FC236}">
                <a16:creationId xmlns:a16="http://schemas.microsoft.com/office/drawing/2014/main" id="{C3F0DA2D-BC6B-26E9-8D04-91DA88A34A25}"/>
              </a:ext>
            </a:extLst>
          </p:cNvPr>
          <p:cNvCxnSpPr/>
          <p:nvPr/>
        </p:nvCxnSpPr>
        <p:spPr>
          <a:xfrm>
            <a:off x="1981200" y="4419600"/>
            <a:ext cx="6192253"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CE8BB903-5A89-C5BB-B565-3E65B82E47FC}"/>
              </a:ext>
            </a:extLst>
          </p:cNvPr>
          <p:cNvCxnSpPr>
            <a:cxnSpLocks/>
          </p:cNvCxnSpPr>
          <p:nvPr/>
        </p:nvCxnSpPr>
        <p:spPr>
          <a:xfrm flipV="1">
            <a:off x="2133600" y="1147011"/>
            <a:ext cx="0" cy="3569368"/>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78C801C2-AC17-D1D8-5CA4-CB09896A7EA9}"/>
              </a:ext>
            </a:extLst>
          </p:cNvPr>
          <p:cNvSpPr txBox="1"/>
          <p:nvPr/>
        </p:nvSpPr>
        <p:spPr>
          <a:xfrm>
            <a:off x="7098632" y="4489148"/>
            <a:ext cx="2149642" cy="646331"/>
          </a:xfrm>
          <a:prstGeom prst="rect">
            <a:avLst/>
          </a:prstGeom>
          <a:noFill/>
        </p:spPr>
        <p:txBody>
          <a:bodyPr wrap="square" rtlCol="0">
            <a:spAutoFit/>
          </a:bodyPr>
          <a:lstStyle/>
          <a:p>
            <a:r>
              <a:rPr lang="en-US" dirty="0"/>
              <a:t>Aantal </a:t>
            </a:r>
            <a:r>
              <a:rPr lang="en-US" dirty="0" err="1"/>
              <a:t>gestapelde</a:t>
            </a:r>
            <a:r>
              <a:rPr lang="en-US" dirty="0"/>
              <a:t> </a:t>
            </a:r>
            <a:r>
              <a:rPr lang="en-US" dirty="0" err="1"/>
              <a:t>bekertjes</a:t>
            </a:r>
            <a:endParaRPr lang="nl-NL" dirty="0"/>
          </a:p>
        </p:txBody>
      </p:sp>
      <p:cxnSp>
        <p:nvCxnSpPr>
          <p:cNvPr id="11" name="Straight Connector 10">
            <a:extLst>
              <a:ext uri="{FF2B5EF4-FFF2-40B4-BE49-F238E27FC236}">
                <a16:creationId xmlns:a16="http://schemas.microsoft.com/office/drawing/2014/main" id="{8464137C-FADC-0239-2C6F-723883B317E3}"/>
              </a:ext>
            </a:extLst>
          </p:cNvPr>
          <p:cNvCxnSpPr>
            <a:cxnSpLocks/>
          </p:cNvCxnSpPr>
          <p:nvPr/>
        </p:nvCxnSpPr>
        <p:spPr>
          <a:xfrm>
            <a:off x="2151032" y="4323302"/>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54C304AA-2A62-DA6D-BC86-55764B7A9D34}"/>
              </a:ext>
            </a:extLst>
          </p:cNvPr>
          <p:cNvSpPr/>
          <p:nvPr/>
        </p:nvSpPr>
        <p:spPr>
          <a:xfrm>
            <a:off x="2744591" y="4545250"/>
            <a:ext cx="609598" cy="609598"/>
          </a:xfrm>
          <a:prstGeom prst="ellipse">
            <a:avLst/>
          </a:prstGeom>
          <a:solidFill>
            <a:schemeClr val="bg2">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5" name="Straight Connector 14">
            <a:extLst>
              <a:ext uri="{FF2B5EF4-FFF2-40B4-BE49-F238E27FC236}">
                <a16:creationId xmlns:a16="http://schemas.microsoft.com/office/drawing/2014/main" id="{BCF0C865-C9CC-2C41-6A4B-FE9D2C5E61B0}"/>
              </a:ext>
            </a:extLst>
          </p:cNvPr>
          <p:cNvCxnSpPr>
            <a:cxnSpLocks/>
          </p:cNvCxnSpPr>
          <p:nvPr/>
        </p:nvCxnSpPr>
        <p:spPr>
          <a:xfrm>
            <a:off x="3049390" y="4344720"/>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DFD4770-743B-970B-D8D1-6DD299098446}"/>
              </a:ext>
            </a:extLst>
          </p:cNvPr>
          <p:cNvCxnSpPr>
            <a:cxnSpLocks/>
          </p:cNvCxnSpPr>
          <p:nvPr/>
        </p:nvCxnSpPr>
        <p:spPr>
          <a:xfrm>
            <a:off x="3947744" y="4344720"/>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E2C78DD-8898-0B49-B60F-052A9BBCC099}"/>
              </a:ext>
            </a:extLst>
          </p:cNvPr>
          <p:cNvCxnSpPr>
            <a:cxnSpLocks/>
          </p:cNvCxnSpPr>
          <p:nvPr/>
        </p:nvCxnSpPr>
        <p:spPr>
          <a:xfrm>
            <a:off x="4846098" y="4344720"/>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A6B2682-D44B-A777-34C5-CF15C695A8F2}"/>
              </a:ext>
            </a:extLst>
          </p:cNvPr>
          <p:cNvCxnSpPr>
            <a:cxnSpLocks/>
          </p:cNvCxnSpPr>
          <p:nvPr/>
        </p:nvCxnSpPr>
        <p:spPr>
          <a:xfrm>
            <a:off x="5744463" y="4344720"/>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4A5C4C16-10AC-F880-4CDB-8EA383418358}"/>
              </a:ext>
            </a:extLst>
          </p:cNvPr>
          <p:cNvSpPr/>
          <p:nvPr/>
        </p:nvSpPr>
        <p:spPr>
          <a:xfrm>
            <a:off x="2744591" y="2538664"/>
            <a:ext cx="609598" cy="609598"/>
          </a:xfrm>
          <a:prstGeom prst="ellipse">
            <a:avLst/>
          </a:prstGeom>
          <a:solidFill>
            <a:schemeClr val="bg2">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8" name="Straight Connector 7">
            <a:extLst>
              <a:ext uri="{FF2B5EF4-FFF2-40B4-BE49-F238E27FC236}">
                <a16:creationId xmlns:a16="http://schemas.microsoft.com/office/drawing/2014/main" id="{FB812737-1248-ECAE-38F4-8A05AA213499}"/>
              </a:ext>
            </a:extLst>
          </p:cNvPr>
          <p:cNvCxnSpPr/>
          <p:nvPr/>
        </p:nvCxnSpPr>
        <p:spPr>
          <a:xfrm>
            <a:off x="2788011" y="2314076"/>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853D9A64-30C1-1E24-0ADD-59E911889B37}"/>
              </a:ext>
            </a:extLst>
          </p:cNvPr>
          <p:cNvCxnSpPr/>
          <p:nvPr/>
        </p:nvCxnSpPr>
        <p:spPr>
          <a:xfrm>
            <a:off x="2796032" y="2534656"/>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AA382BE-35CF-A1F1-9327-D395EBB784AA}"/>
              </a:ext>
            </a:extLst>
          </p:cNvPr>
          <p:cNvCxnSpPr>
            <a:cxnSpLocks/>
          </p:cNvCxnSpPr>
          <p:nvPr/>
        </p:nvCxnSpPr>
        <p:spPr>
          <a:xfrm>
            <a:off x="4749845" y="1428610"/>
            <a:ext cx="1490534" cy="64842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DD36D82C-CFBC-8E43-4F1C-8997B762B22C}"/>
              </a:ext>
            </a:extLst>
          </p:cNvPr>
          <p:cNvSpPr/>
          <p:nvPr/>
        </p:nvSpPr>
        <p:spPr>
          <a:xfrm>
            <a:off x="4846098" y="1147011"/>
            <a:ext cx="320843" cy="359941"/>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2" name="Straight Connector 11">
            <a:extLst>
              <a:ext uri="{FF2B5EF4-FFF2-40B4-BE49-F238E27FC236}">
                <a16:creationId xmlns:a16="http://schemas.microsoft.com/office/drawing/2014/main" id="{66D04A29-2634-DAB3-8C8A-8FE3E7ED2917}"/>
              </a:ext>
            </a:extLst>
          </p:cNvPr>
          <p:cNvCxnSpPr/>
          <p:nvPr/>
        </p:nvCxnSpPr>
        <p:spPr>
          <a:xfrm>
            <a:off x="4749845" y="2100671"/>
            <a:ext cx="4217359" cy="0"/>
          </a:xfrm>
          <a:prstGeom prst="line">
            <a:avLst/>
          </a:prstGeom>
        </p:spPr>
        <p:style>
          <a:lnRef idx="1">
            <a:schemeClr val="accent6"/>
          </a:lnRef>
          <a:fillRef idx="0">
            <a:schemeClr val="accent6"/>
          </a:fillRef>
          <a:effectRef idx="0">
            <a:schemeClr val="accent6"/>
          </a:effectRef>
          <a:fontRef idx="minor">
            <a:schemeClr val="tx1"/>
          </a:fontRef>
        </p:style>
      </p:cxnSp>
      <p:sp>
        <p:nvSpPr>
          <p:cNvPr id="13" name="Rectangle: Top Corners Rounded 12">
            <a:extLst>
              <a:ext uri="{FF2B5EF4-FFF2-40B4-BE49-F238E27FC236}">
                <a16:creationId xmlns:a16="http://schemas.microsoft.com/office/drawing/2014/main" id="{B3E218AB-8C6D-01F0-4B1C-C5685465C8D9}"/>
              </a:ext>
            </a:extLst>
          </p:cNvPr>
          <p:cNvSpPr/>
          <p:nvPr/>
        </p:nvSpPr>
        <p:spPr>
          <a:xfrm>
            <a:off x="6295835" y="1424810"/>
            <a:ext cx="489284" cy="672061"/>
          </a:xfrm>
          <a:prstGeom prst="round2SameRect">
            <a:avLst/>
          </a:prstGeom>
          <a:solidFill>
            <a:schemeClr val="bg2">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Rectangle: Top Corners Rounded 15">
            <a:extLst>
              <a:ext uri="{FF2B5EF4-FFF2-40B4-BE49-F238E27FC236}">
                <a16:creationId xmlns:a16="http://schemas.microsoft.com/office/drawing/2014/main" id="{76BC6BEA-E105-719E-26F7-077F9DFCFC8C}"/>
              </a:ext>
            </a:extLst>
          </p:cNvPr>
          <p:cNvSpPr/>
          <p:nvPr/>
        </p:nvSpPr>
        <p:spPr>
          <a:xfrm>
            <a:off x="7773648" y="1412990"/>
            <a:ext cx="489284" cy="672061"/>
          </a:xfrm>
          <a:prstGeom prst="round2SameRect">
            <a:avLst/>
          </a:prstGeom>
          <a:solidFill>
            <a:schemeClr val="bg2">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7C965224-5D3A-6D0A-1045-160E4F7BD92B}"/>
              </a:ext>
            </a:extLst>
          </p:cNvPr>
          <p:cNvSpPr/>
          <p:nvPr/>
        </p:nvSpPr>
        <p:spPr>
          <a:xfrm>
            <a:off x="7828549" y="1724104"/>
            <a:ext cx="320843" cy="359941"/>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1542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3" grpId="0" animBg="1"/>
      <p:bldP spid="16" grpId="0" animBg="1"/>
      <p:bldP spid="1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C74F9-D91F-E4D0-CB2E-683BA9D87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35888-0CD1-DA03-C2DB-AEFCF8452EFC}"/>
              </a:ext>
            </a:extLst>
          </p:cNvPr>
          <p:cNvSpPr>
            <a:spLocks noGrp="1"/>
          </p:cNvSpPr>
          <p:nvPr>
            <p:ph type="title"/>
          </p:nvPr>
        </p:nvSpPr>
        <p:spPr/>
        <p:txBody>
          <a:bodyPr/>
          <a:lstStyle/>
          <a:p>
            <a:r>
              <a:rPr lang="en-US" dirty="0"/>
              <a:t>SRS</a:t>
            </a:r>
            <a:endParaRPr lang="nl-NL" dirty="0"/>
          </a:p>
        </p:txBody>
      </p:sp>
      <p:cxnSp>
        <p:nvCxnSpPr>
          <p:cNvPr id="5" name="Straight Arrow Connector 4">
            <a:extLst>
              <a:ext uri="{FF2B5EF4-FFF2-40B4-BE49-F238E27FC236}">
                <a16:creationId xmlns:a16="http://schemas.microsoft.com/office/drawing/2014/main" id="{A694F843-6EAE-D658-0081-98CEF58F0CCA}"/>
              </a:ext>
            </a:extLst>
          </p:cNvPr>
          <p:cNvCxnSpPr/>
          <p:nvPr/>
        </p:nvCxnSpPr>
        <p:spPr>
          <a:xfrm>
            <a:off x="1981200" y="4419600"/>
            <a:ext cx="6192253"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3731EDD6-05D2-8771-1960-95092B24E482}"/>
              </a:ext>
            </a:extLst>
          </p:cNvPr>
          <p:cNvCxnSpPr>
            <a:cxnSpLocks/>
          </p:cNvCxnSpPr>
          <p:nvPr/>
        </p:nvCxnSpPr>
        <p:spPr>
          <a:xfrm flipV="1">
            <a:off x="2133600" y="1147011"/>
            <a:ext cx="0" cy="3569368"/>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050E170B-49DD-5DE8-7210-1A039BA2817D}"/>
              </a:ext>
            </a:extLst>
          </p:cNvPr>
          <p:cNvSpPr txBox="1"/>
          <p:nvPr/>
        </p:nvSpPr>
        <p:spPr>
          <a:xfrm>
            <a:off x="7098632" y="4489148"/>
            <a:ext cx="2149642" cy="646331"/>
          </a:xfrm>
          <a:prstGeom prst="rect">
            <a:avLst/>
          </a:prstGeom>
          <a:noFill/>
        </p:spPr>
        <p:txBody>
          <a:bodyPr wrap="square" rtlCol="0">
            <a:spAutoFit/>
          </a:bodyPr>
          <a:lstStyle/>
          <a:p>
            <a:r>
              <a:rPr lang="en-US" dirty="0"/>
              <a:t>Aantal </a:t>
            </a:r>
            <a:r>
              <a:rPr lang="en-US" dirty="0" err="1"/>
              <a:t>gestapelde</a:t>
            </a:r>
            <a:r>
              <a:rPr lang="en-US" dirty="0"/>
              <a:t> </a:t>
            </a:r>
            <a:r>
              <a:rPr lang="en-US" dirty="0" err="1"/>
              <a:t>bekertjes</a:t>
            </a:r>
            <a:endParaRPr lang="nl-NL" dirty="0"/>
          </a:p>
        </p:txBody>
      </p:sp>
      <p:cxnSp>
        <p:nvCxnSpPr>
          <p:cNvPr id="11" name="Straight Connector 10">
            <a:extLst>
              <a:ext uri="{FF2B5EF4-FFF2-40B4-BE49-F238E27FC236}">
                <a16:creationId xmlns:a16="http://schemas.microsoft.com/office/drawing/2014/main" id="{CF887C56-8F36-71ED-511B-E6B8A3A1A045}"/>
              </a:ext>
            </a:extLst>
          </p:cNvPr>
          <p:cNvCxnSpPr>
            <a:cxnSpLocks/>
          </p:cNvCxnSpPr>
          <p:nvPr/>
        </p:nvCxnSpPr>
        <p:spPr>
          <a:xfrm>
            <a:off x="2151032" y="4323302"/>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558953EC-816F-FD7D-BBE7-362CA4401ADB}"/>
              </a:ext>
            </a:extLst>
          </p:cNvPr>
          <p:cNvSpPr/>
          <p:nvPr/>
        </p:nvSpPr>
        <p:spPr>
          <a:xfrm>
            <a:off x="2744591" y="4545250"/>
            <a:ext cx="609598" cy="609598"/>
          </a:xfrm>
          <a:prstGeom prst="ellipse">
            <a:avLst/>
          </a:prstGeom>
          <a:solidFill>
            <a:schemeClr val="bg2">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5" name="Straight Connector 14">
            <a:extLst>
              <a:ext uri="{FF2B5EF4-FFF2-40B4-BE49-F238E27FC236}">
                <a16:creationId xmlns:a16="http://schemas.microsoft.com/office/drawing/2014/main" id="{26B1AE8C-E339-270E-33D8-FE89F14EDD5F}"/>
              </a:ext>
            </a:extLst>
          </p:cNvPr>
          <p:cNvCxnSpPr>
            <a:cxnSpLocks/>
          </p:cNvCxnSpPr>
          <p:nvPr/>
        </p:nvCxnSpPr>
        <p:spPr>
          <a:xfrm>
            <a:off x="3049390" y="4344720"/>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DC613A0-F7F1-A694-7530-631A4D1C44D9}"/>
              </a:ext>
            </a:extLst>
          </p:cNvPr>
          <p:cNvCxnSpPr>
            <a:cxnSpLocks/>
          </p:cNvCxnSpPr>
          <p:nvPr/>
        </p:nvCxnSpPr>
        <p:spPr>
          <a:xfrm>
            <a:off x="3947744" y="4344720"/>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10F4F62-63F6-6EE8-EDF0-347B10121656}"/>
              </a:ext>
            </a:extLst>
          </p:cNvPr>
          <p:cNvCxnSpPr>
            <a:cxnSpLocks/>
          </p:cNvCxnSpPr>
          <p:nvPr/>
        </p:nvCxnSpPr>
        <p:spPr>
          <a:xfrm>
            <a:off x="4846098" y="4344720"/>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5E0B96F-5EA3-FD01-93E1-605C1DEB7D13}"/>
              </a:ext>
            </a:extLst>
          </p:cNvPr>
          <p:cNvCxnSpPr>
            <a:cxnSpLocks/>
          </p:cNvCxnSpPr>
          <p:nvPr/>
        </p:nvCxnSpPr>
        <p:spPr>
          <a:xfrm>
            <a:off x="5744463" y="4344720"/>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2ED18A0-14D1-064F-9EA2-117B9A544173}"/>
              </a:ext>
            </a:extLst>
          </p:cNvPr>
          <p:cNvCxnSpPr/>
          <p:nvPr/>
        </p:nvCxnSpPr>
        <p:spPr>
          <a:xfrm>
            <a:off x="2788011" y="2314076"/>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DFB110BC-8673-E1F9-6EB7-755C282891C7}"/>
              </a:ext>
            </a:extLst>
          </p:cNvPr>
          <p:cNvCxnSpPr/>
          <p:nvPr/>
        </p:nvCxnSpPr>
        <p:spPr>
          <a:xfrm>
            <a:off x="2796032" y="2534656"/>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597FE85-D578-3A28-4E07-E4E536F3FB64}"/>
              </a:ext>
            </a:extLst>
          </p:cNvPr>
          <p:cNvCxnSpPr/>
          <p:nvPr/>
        </p:nvCxnSpPr>
        <p:spPr>
          <a:xfrm>
            <a:off x="2788011" y="2759245"/>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19D2EC1-2C33-5E1B-E500-ABAAE02A6D92}"/>
              </a:ext>
            </a:extLst>
          </p:cNvPr>
          <p:cNvCxnSpPr/>
          <p:nvPr/>
        </p:nvCxnSpPr>
        <p:spPr>
          <a:xfrm>
            <a:off x="2788011" y="1836825"/>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83299AC-0FD8-629F-DAAA-05A943EDC695}"/>
              </a:ext>
            </a:extLst>
          </p:cNvPr>
          <p:cNvCxnSpPr/>
          <p:nvPr/>
        </p:nvCxnSpPr>
        <p:spPr>
          <a:xfrm>
            <a:off x="2788011" y="2290016"/>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1909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EFC74-6C07-4E20-59F4-5F4D70312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A8540E-F1F7-802C-7A1F-7FDD49051793}"/>
              </a:ext>
            </a:extLst>
          </p:cNvPr>
          <p:cNvSpPr>
            <a:spLocks noGrp="1"/>
          </p:cNvSpPr>
          <p:nvPr>
            <p:ph type="title"/>
          </p:nvPr>
        </p:nvSpPr>
        <p:spPr/>
        <p:txBody>
          <a:bodyPr/>
          <a:lstStyle/>
          <a:p>
            <a:r>
              <a:rPr lang="en-US" dirty="0"/>
              <a:t>SRS</a:t>
            </a:r>
            <a:endParaRPr lang="nl-NL" dirty="0"/>
          </a:p>
        </p:txBody>
      </p:sp>
      <p:cxnSp>
        <p:nvCxnSpPr>
          <p:cNvPr id="5" name="Straight Arrow Connector 4">
            <a:extLst>
              <a:ext uri="{FF2B5EF4-FFF2-40B4-BE49-F238E27FC236}">
                <a16:creationId xmlns:a16="http://schemas.microsoft.com/office/drawing/2014/main" id="{4A052159-87A6-CE8C-0677-4F44669DDA9A}"/>
              </a:ext>
            </a:extLst>
          </p:cNvPr>
          <p:cNvCxnSpPr/>
          <p:nvPr/>
        </p:nvCxnSpPr>
        <p:spPr>
          <a:xfrm>
            <a:off x="1981200" y="4419600"/>
            <a:ext cx="6192253"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FD99A5A3-D213-D604-2B99-EBE378EBDACA}"/>
              </a:ext>
            </a:extLst>
          </p:cNvPr>
          <p:cNvCxnSpPr>
            <a:cxnSpLocks/>
          </p:cNvCxnSpPr>
          <p:nvPr/>
        </p:nvCxnSpPr>
        <p:spPr>
          <a:xfrm flipV="1">
            <a:off x="2133600" y="1147011"/>
            <a:ext cx="0" cy="3569368"/>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6788F6A6-0279-9DDC-9F66-429AFEE767AE}"/>
              </a:ext>
            </a:extLst>
          </p:cNvPr>
          <p:cNvSpPr txBox="1"/>
          <p:nvPr/>
        </p:nvSpPr>
        <p:spPr>
          <a:xfrm>
            <a:off x="7098632" y="4489148"/>
            <a:ext cx="2149642" cy="646331"/>
          </a:xfrm>
          <a:prstGeom prst="rect">
            <a:avLst/>
          </a:prstGeom>
          <a:noFill/>
        </p:spPr>
        <p:txBody>
          <a:bodyPr wrap="square" rtlCol="0">
            <a:spAutoFit/>
          </a:bodyPr>
          <a:lstStyle/>
          <a:p>
            <a:r>
              <a:rPr lang="en-US" dirty="0"/>
              <a:t>Aantal </a:t>
            </a:r>
            <a:r>
              <a:rPr lang="en-US" dirty="0" err="1"/>
              <a:t>gestapelde</a:t>
            </a:r>
            <a:r>
              <a:rPr lang="en-US" dirty="0"/>
              <a:t> </a:t>
            </a:r>
            <a:r>
              <a:rPr lang="en-US" dirty="0" err="1"/>
              <a:t>bekertjes</a:t>
            </a:r>
            <a:endParaRPr lang="nl-NL" dirty="0"/>
          </a:p>
        </p:txBody>
      </p:sp>
      <p:cxnSp>
        <p:nvCxnSpPr>
          <p:cNvPr id="11" name="Straight Connector 10">
            <a:extLst>
              <a:ext uri="{FF2B5EF4-FFF2-40B4-BE49-F238E27FC236}">
                <a16:creationId xmlns:a16="http://schemas.microsoft.com/office/drawing/2014/main" id="{1AFE26C7-3211-9234-D506-3CCDC79C2EEF}"/>
              </a:ext>
            </a:extLst>
          </p:cNvPr>
          <p:cNvCxnSpPr>
            <a:cxnSpLocks/>
          </p:cNvCxnSpPr>
          <p:nvPr/>
        </p:nvCxnSpPr>
        <p:spPr>
          <a:xfrm>
            <a:off x="2151032" y="4323302"/>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7ED90C0C-4DFA-F27C-1228-AA2BF9663B79}"/>
              </a:ext>
            </a:extLst>
          </p:cNvPr>
          <p:cNvSpPr/>
          <p:nvPr/>
        </p:nvSpPr>
        <p:spPr>
          <a:xfrm>
            <a:off x="2744591" y="4545250"/>
            <a:ext cx="609598" cy="609598"/>
          </a:xfrm>
          <a:prstGeom prst="ellipse">
            <a:avLst/>
          </a:prstGeom>
          <a:solidFill>
            <a:schemeClr val="bg2">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5" name="Straight Connector 14">
            <a:extLst>
              <a:ext uri="{FF2B5EF4-FFF2-40B4-BE49-F238E27FC236}">
                <a16:creationId xmlns:a16="http://schemas.microsoft.com/office/drawing/2014/main" id="{AC3E14F2-DB27-8257-A71E-D36C068943F6}"/>
              </a:ext>
            </a:extLst>
          </p:cNvPr>
          <p:cNvCxnSpPr>
            <a:cxnSpLocks/>
          </p:cNvCxnSpPr>
          <p:nvPr/>
        </p:nvCxnSpPr>
        <p:spPr>
          <a:xfrm>
            <a:off x="3049390" y="4344720"/>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110E7C6-00D5-1663-C8A0-D91503F4F427}"/>
              </a:ext>
            </a:extLst>
          </p:cNvPr>
          <p:cNvCxnSpPr>
            <a:cxnSpLocks/>
          </p:cNvCxnSpPr>
          <p:nvPr/>
        </p:nvCxnSpPr>
        <p:spPr>
          <a:xfrm>
            <a:off x="3947744" y="4344720"/>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A053A3F-65D4-A3D5-D6B4-418327C1A558}"/>
              </a:ext>
            </a:extLst>
          </p:cNvPr>
          <p:cNvCxnSpPr>
            <a:cxnSpLocks/>
          </p:cNvCxnSpPr>
          <p:nvPr/>
        </p:nvCxnSpPr>
        <p:spPr>
          <a:xfrm>
            <a:off x="4846098" y="4344720"/>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76E8C8F-0B4B-53B7-51D6-42A305462D8D}"/>
              </a:ext>
            </a:extLst>
          </p:cNvPr>
          <p:cNvCxnSpPr>
            <a:cxnSpLocks/>
          </p:cNvCxnSpPr>
          <p:nvPr/>
        </p:nvCxnSpPr>
        <p:spPr>
          <a:xfrm>
            <a:off x="5744463" y="4344720"/>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9394372-C9E0-382D-5EBE-3056615CAC4C}"/>
              </a:ext>
            </a:extLst>
          </p:cNvPr>
          <p:cNvCxnSpPr/>
          <p:nvPr/>
        </p:nvCxnSpPr>
        <p:spPr>
          <a:xfrm>
            <a:off x="2788011" y="2314076"/>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B571BD89-53A1-6F53-C185-A1CB9D1EADCA}"/>
              </a:ext>
            </a:extLst>
          </p:cNvPr>
          <p:cNvCxnSpPr/>
          <p:nvPr/>
        </p:nvCxnSpPr>
        <p:spPr>
          <a:xfrm>
            <a:off x="2796032" y="2534656"/>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2E9F5C4-1E7E-D17F-1224-CB3B552EE297}"/>
              </a:ext>
            </a:extLst>
          </p:cNvPr>
          <p:cNvCxnSpPr/>
          <p:nvPr/>
        </p:nvCxnSpPr>
        <p:spPr>
          <a:xfrm>
            <a:off x="2788011" y="2759245"/>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E8FC92A-7A7C-5D84-D43E-592F522AC165}"/>
              </a:ext>
            </a:extLst>
          </p:cNvPr>
          <p:cNvCxnSpPr/>
          <p:nvPr/>
        </p:nvCxnSpPr>
        <p:spPr>
          <a:xfrm>
            <a:off x="2788011" y="1836825"/>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E2F953D-A8A7-CE6B-86C8-1D48A3F7B4B5}"/>
              </a:ext>
            </a:extLst>
          </p:cNvPr>
          <p:cNvCxnSpPr/>
          <p:nvPr/>
        </p:nvCxnSpPr>
        <p:spPr>
          <a:xfrm>
            <a:off x="2788011" y="2290016"/>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359BD88C-2CFB-89E5-EA30-DBA1C6451173}"/>
              </a:ext>
            </a:extLst>
          </p:cNvPr>
          <p:cNvSpPr/>
          <p:nvPr/>
        </p:nvSpPr>
        <p:spPr>
          <a:xfrm>
            <a:off x="3660380" y="4545250"/>
            <a:ext cx="609598" cy="609598"/>
          </a:xfrm>
          <a:prstGeom prst="ellipse">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3" name="Straight Connector 12">
            <a:extLst>
              <a:ext uri="{FF2B5EF4-FFF2-40B4-BE49-F238E27FC236}">
                <a16:creationId xmlns:a16="http://schemas.microsoft.com/office/drawing/2014/main" id="{082CB963-543E-6E94-5645-4560CDB30B38}"/>
              </a:ext>
            </a:extLst>
          </p:cNvPr>
          <p:cNvCxnSpPr/>
          <p:nvPr/>
        </p:nvCxnSpPr>
        <p:spPr>
          <a:xfrm>
            <a:off x="3702407" y="3272593"/>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1C1C5E2-6958-43F2-DF32-2D2685D2909D}"/>
              </a:ext>
            </a:extLst>
          </p:cNvPr>
          <p:cNvCxnSpPr/>
          <p:nvPr/>
        </p:nvCxnSpPr>
        <p:spPr>
          <a:xfrm>
            <a:off x="3711821" y="3416972"/>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2CAC14F-416B-8D45-AF74-95798FD20BE6}"/>
              </a:ext>
            </a:extLst>
          </p:cNvPr>
          <p:cNvCxnSpPr/>
          <p:nvPr/>
        </p:nvCxnSpPr>
        <p:spPr>
          <a:xfrm>
            <a:off x="3702407" y="3336762"/>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2E016AE-77B8-466F-B42A-8B977D331C2F}"/>
              </a:ext>
            </a:extLst>
          </p:cNvPr>
          <p:cNvCxnSpPr/>
          <p:nvPr/>
        </p:nvCxnSpPr>
        <p:spPr>
          <a:xfrm>
            <a:off x="3702407" y="3160298"/>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6181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40216-2E40-40A5-9659-5F88B0873D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2962A8-B4D0-D88E-D1A8-3EAAB7A605E2}"/>
              </a:ext>
            </a:extLst>
          </p:cNvPr>
          <p:cNvSpPr>
            <a:spLocks noGrp="1"/>
          </p:cNvSpPr>
          <p:nvPr>
            <p:ph type="title"/>
          </p:nvPr>
        </p:nvSpPr>
        <p:spPr/>
        <p:txBody>
          <a:bodyPr/>
          <a:lstStyle/>
          <a:p>
            <a:r>
              <a:rPr lang="en-US" dirty="0"/>
              <a:t>SRS</a:t>
            </a:r>
            <a:endParaRPr lang="nl-NL" dirty="0"/>
          </a:p>
        </p:txBody>
      </p:sp>
      <p:cxnSp>
        <p:nvCxnSpPr>
          <p:cNvPr id="5" name="Straight Arrow Connector 4">
            <a:extLst>
              <a:ext uri="{FF2B5EF4-FFF2-40B4-BE49-F238E27FC236}">
                <a16:creationId xmlns:a16="http://schemas.microsoft.com/office/drawing/2014/main" id="{4D3F4183-4169-5222-2645-102F507778F6}"/>
              </a:ext>
            </a:extLst>
          </p:cNvPr>
          <p:cNvCxnSpPr/>
          <p:nvPr/>
        </p:nvCxnSpPr>
        <p:spPr>
          <a:xfrm>
            <a:off x="1981200" y="4419600"/>
            <a:ext cx="6192253" cy="0"/>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220B89EF-E4AF-6A91-5C27-E89F0EF79F98}"/>
              </a:ext>
            </a:extLst>
          </p:cNvPr>
          <p:cNvCxnSpPr>
            <a:cxnSpLocks/>
          </p:cNvCxnSpPr>
          <p:nvPr/>
        </p:nvCxnSpPr>
        <p:spPr>
          <a:xfrm flipV="1">
            <a:off x="2133600" y="1147011"/>
            <a:ext cx="0" cy="3569368"/>
          </a:xfrm>
          <a:prstGeom prst="straightConnector1">
            <a:avLst/>
          </a:prstGeom>
          <a:ln w="57150">
            <a:tailEnd type="triangle"/>
          </a:ln>
          <a:effectLst/>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6A7690A4-8CE9-5C11-8882-35E31E5CA9FB}"/>
              </a:ext>
            </a:extLst>
          </p:cNvPr>
          <p:cNvSpPr txBox="1"/>
          <p:nvPr/>
        </p:nvSpPr>
        <p:spPr>
          <a:xfrm>
            <a:off x="7098632" y="4489148"/>
            <a:ext cx="2149642" cy="646331"/>
          </a:xfrm>
          <a:prstGeom prst="rect">
            <a:avLst/>
          </a:prstGeom>
          <a:noFill/>
        </p:spPr>
        <p:txBody>
          <a:bodyPr wrap="square" rtlCol="0">
            <a:spAutoFit/>
          </a:bodyPr>
          <a:lstStyle/>
          <a:p>
            <a:r>
              <a:rPr lang="en-US" dirty="0"/>
              <a:t>Aantal </a:t>
            </a:r>
            <a:r>
              <a:rPr lang="en-US" dirty="0" err="1"/>
              <a:t>gestapelde</a:t>
            </a:r>
            <a:r>
              <a:rPr lang="en-US" dirty="0"/>
              <a:t> </a:t>
            </a:r>
            <a:r>
              <a:rPr lang="en-US" dirty="0" err="1"/>
              <a:t>bekertjes</a:t>
            </a:r>
            <a:endParaRPr lang="nl-NL" dirty="0"/>
          </a:p>
        </p:txBody>
      </p:sp>
      <p:cxnSp>
        <p:nvCxnSpPr>
          <p:cNvPr id="11" name="Straight Connector 10">
            <a:extLst>
              <a:ext uri="{FF2B5EF4-FFF2-40B4-BE49-F238E27FC236}">
                <a16:creationId xmlns:a16="http://schemas.microsoft.com/office/drawing/2014/main" id="{F0EED453-4701-DC7D-4F97-A8DEA7529470}"/>
              </a:ext>
            </a:extLst>
          </p:cNvPr>
          <p:cNvCxnSpPr>
            <a:cxnSpLocks/>
          </p:cNvCxnSpPr>
          <p:nvPr/>
        </p:nvCxnSpPr>
        <p:spPr>
          <a:xfrm>
            <a:off x="2151032" y="4323302"/>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95464911-BEC4-F5F0-E8E8-423B4880FB55}"/>
              </a:ext>
            </a:extLst>
          </p:cNvPr>
          <p:cNvSpPr/>
          <p:nvPr/>
        </p:nvSpPr>
        <p:spPr>
          <a:xfrm>
            <a:off x="2744591" y="4545250"/>
            <a:ext cx="609598" cy="609598"/>
          </a:xfrm>
          <a:prstGeom prst="ellipse">
            <a:avLst/>
          </a:prstGeom>
          <a:solidFill>
            <a:schemeClr val="bg2">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5" name="Straight Connector 14">
            <a:extLst>
              <a:ext uri="{FF2B5EF4-FFF2-40B4-BE49-F238E27FC236}">
                <a16:creationId xmlns:a16="http://schemas.microsoft.com/office/drawing/2014/main" id="{1CEB6E75-3513-7F77-4877-1A2C24009FFC}"/>
              </a:ext>
            </a:extLst>
          </p:cNvPr>
          <p:cNvCxnSpPr>
            <a:cxnSpLocks/>
          </p:cNvCxnSpPr>
          <p:nvPr/>
        </p:nvCxnSpPr>
        <p:spPr>
          <a:xfrm>
            <a:off x="3049390" y="4344720"/>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7C4E49E-1992-B892-5830-5F828F30906F}"/>
              </a:ext>
            </a:extLst>
          </p:cNvPr>
          <p:cNvCxnSpPr>
            <a:cxnSpLocks/>
          </p:cNvCxnSpPr>
          <p:nvPr/>
        </p:nvCxnSpPr>
        <p:spPr>
          <a:xfrm>
            <a:off x="3947744" y="4344720"/>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BAFF764-EE14-800B-6F61-99126A902882}"/>
              </a:ext>
            </a:extLst>
          </p:cNvPr>
          <p:cNvCxnSpPr>
            <a:cxnSpLocks/>
          </p:cNvCxnSpPr>
          <p:nvPr/>
        </p:nvCxnSpPr>
        <p:spPr>
          <a:xfrm>
            <a:off x="4846098" y="4344720"/>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E1482D2-0084-1836-A8C4-DEA618D15A57}"/>
              </a:ext>
            </a:extLst>
          </p:cNvPr>
          <p:cNvCxnSpPr>
            <a:cxnSpLocks/>
          </p:cNvCxnSpPr>
          <p:nvPr/>
        </p:nvCxnSpPr>
        <p:spPr>
          <a:xfrm>
            <a:off x="5744463" y="4344720"/>
            <a:ext cx="0" cy="1925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538233E-63D9-1AFA-7A94-D8393FBE4F01}"/>
              </a:ext>
            </a:extLst>
          </p:cNvPr>
          <p:cNvCxnSpPr/>
          <p:nvPr/>
        </p:nvCxnSpPr>
        <p:spPr>
          <a:xfrm>
            <a:off x="2788011" y="2314076"/>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F94C361F-4252-0FF2-F4E6-85621CE6A72C}"/>
              </a:ext>
            </a:extLst>
          </p:cNvPr>
          <p:cNvCxnSpPr/>
          <p:nvPr/>
        </p:nvCxnSpPr>
        <p:spPr>
          <a:xfrm>
            <a:off x="2796032" y="2534656"/>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FB2355C-E5FE-E2A1-BC1A-D3C91E6A5421}"/>
              </a:ext>
            </a:extLst>
          </p:cNvPr>
          <p:cNvCxnSpPr/>
          <p:nvPr/>
        </p:nvCxnSpPr>
        <p:spPr>
          <a:xfrm>
            <a:off x="2788011" y="2759245"/>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8EBBDE3-C3E3-21DB-6CAB-D6DA6891C4D4}"/>
              </a:ext>
            </a:extLst>
          </p:cNvPr>
          <p:cNvCxnSpPr/>
          <p:nvPr/>
        </p:nvCxnSpPr>
        <p:spPr>
          <a:xfrm>
            <a:off x="2788011" y="1836825"/>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7963F8B-995B-6EC3-54F4-FDA9A1B8D37A}"/>
              </a:ext>
            </a:extLst>
          </p:cNvPr>
          <p:cNvCxnSpPr/>
          <p:nvPr/>
        </p:nvCxnSpPr>
        <p:spPr>
          <a:xfrm>
            <a:off x="2788011" y="2290016"/>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62C1936C-3675-32E5-6F0C-B041EDFA63D3}"/>
              </a:ext>
            </a:extLst>
          </p:cNvPr>
          <p:cNvSpPr/>
          <p:nvPr/>
        </p:nvSpPr>
        <p:spPr>
          <a:xfrm>
            <a:off x="3660380" y="4545250"/>
            <a:ext cx="609598" cy="609598"/>
          </a:xfrm>
          <a:prstGeom prst="ellipse">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3" name="Straight Connector 12">
            <a:extLst>
              <a:ext uri="{FF2B5EF4-FFF2-40B4-BE49-F238E27FC236}">
                <a16:creationId xmlns:a16="http://schemas.microsoft.com/office/drawing/2014/main" id="{402D0B58-55C0-4941-86A9-EC7E4DC2DE2E}"/>
              </a:ext>
            </a:extLst>
          </p:cNvPr>
          <p:cNvCxnSpPr/>
          <p:nvPr/>
        </p:nvCxnSpPr>
        <p:spPr>
          <a:xfrm>
            <a:off x="3702407" y="3272593"/>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6CDC36E-AC55-88B1-179E-872C3EF1F3BA}"/>
              </a:ext>
            </a:extLst>
          </p:cNvPr>
          <p:cNvCxnSpPr/>
          <p:nvPr/>
        </p:nvCxnSpPr>
        <p:spPr>
          <a:xfrm>
            <a:off x="3711821" y="3416972"/>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40A6CC2-6157-8787-B2F9-041412421358}"/>
              </a:ext>
            </a:extLst>
          </p:cNvPr>
          <p:cNvCxnSpPr/>
          <p:nvPr/>
        </p:nvCxnSpPr>
        <p:spPr>
          <a:xfrm>
            <a:off x="3702407" y="3336762"/>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03F52A0-78D6-A09C-573B-8F8EAD1679ED}"/>
              </a:ext>
            </a:extLst>
          </p:cNvPr>
          <p:cNvCxnSpPr/>
          <p:nvPr/>
        </p:nvCxnSpPr>
        <p:spPr>
          <a:xfrm>
            <a:off x="3702407" y="3160298"/>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005989CB-9543-0578-EE3C-333C222B1F22}"/>
              </a:ext>
            </a:extLst>
          </p:cNvPr>
          <p:cNvSpPr/>
          <p:nvPr/>
        </p:nvSpPr>
        <p:spPr>
          <a:xfrm>
            <a:off x="4541299" y="4545250"/>
            <a:ext cx="609598" cy="609598"/>
          </a:xfrm>
          <a:prstGeom prst="ellipse">
            <a:avLst/>
          </a:prstGeom>
          <a:solidFill>
            <a:schemeClr val="bg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3845DD0B-F4E8-7612-14F5-C801ADEC97D9}"/>
              </a:ext>
            </a:extLst>
          </p:cNvPr>
          <p:cNvSpPr/>
          <p:nvPr/>
        </p:nvSpPr>
        <p:spPr>
          <a:xfrm>
            <a:off x="5439664" y="4545250"/>
            <a:ext cx="609598" cy="609598"/>
          </a:xfrm>
          <a:prstGeom prst="ellipse">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22" name="Straight Connector 21">
            <a:extLst>
              <a:ext uri="{FF2B5EF4-FFF2-40B4-BE49-F238E27FC236}">
                <a16:creationId xmlns:a16="http://schemas.microsoft.com/office/drawing/2014/main" id="{5A8FF0E5-F6DE-C0A1-7629-8FB192B34971}"/>
              </a:ext>
            </a:extLst>
          </p:cNvPr>
          <p:cNvCxnSpPr/>
          <p:nvPr/>
        </p:nvCxnSpPr>
        <p:spPr>
          <a:xfrm>
            <a:off x="4591347" y="3713751"/>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5EE5CB8-D9FA-6158-A8E3-50CB1E33212B}"/>
              </a:ext>
            </a:extLst>
          </p:cNvPr>
          <p:cNvCxnSpPr/>
          <p:nvPr/>
        </p:nvCxnSpPr>
        <p:spPr>
          <a:xfrm>
            <a:off x="4600761" y="3858130"/>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C452F87-6B27-312E-9973-9EC33EC315EE}"/>
              </a:ext>
            </a:extLst>
          </p:cNvPr>
          <p:cNvCxnSpPr/>
          <p:nvPr/>
        </p:nvCxnSpPr>
        <p:spPr>
          <a:xfrm>
            <a:off x="4591347" y="3777920"/>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7F369DB-659A-C94D-225E-BB0496195749}"/>
              </a:ext>
            </a:extLst>
          </p:cNvPr>
          <p:cNvCxnSpPr/>
          <p:nvPr/>
        </p:nvCxnSpPr>
        <p:spPr>
          <a:xfrm>
            <a:off x="4591347" y="3657603"/>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C9DAEE6-7FF5-CB08-4A9E-22AFAB9C57FC}"/>
              </a:ext>
            </a:extLst>
          </p:cNvPr>
          <p:cNvCxnSpPr/>
          <p:nvPr/>
        </p:nvCxnSpPr>
        <p:spPr>
          <a:xfrm>
            <a:off x="5489712" y="3994487"/>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6E9279D-6A0D-5CDB-775C-E423B816B73A}"/>
              </a:ext>
            </a:extLst>
          </p:cNvPr>
          <p:cNvCxnSpPr/>
          <p:nvPr/>
        </p:nvCxnSpPr>
        <p:spPr>
          <a:xfrm>
            <a:off x="5499126" y="4106782"/>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0728008-6A99-5C5A-0741-6EE8F2502F73}"/>
              </a:ext>
            </a:extLst>
          </p:cNvPr>
          <p:cNvCxnSpPr/>
          <p:nvPr/>
        </p:nvCxnSpPr>
        <p:spPr>
          <a:xfrm>
            <a:off x="5489712" y="4058656"/>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314315B-6CB2-C515-AEAB-A3BF1014CA1A}"/>
              </a:ext>
            </a:extLst>
          </p:cNvPr>
          <p:cNvCxnSpPr/>
          <p:nvPr/>
        </p:nvCxnSpPr>
        <p:spPr>
          <a:xfrm>
            <a:off x="5489712" y="3938339"/>
            <a:ext cx="490673"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6D282D6C-ACE7-41A8-4E25-B51D524B2B73}"/>
              </a:ext>
            </a:extLst>
          </p:cNvPr>
          <p:cNvSpPr txBox="1"/>
          <p:nvPr/>
        </p:nvSpPr>
        <p:spPr>
          <a:xfrm>
            <a:off x="4846099" y="172939"/>
            <a:ext cx="4402176" cy="1754326"/>
          </a:xfrm>
          <a:prstGeom prst="rect">
            <a:avLst/>
          </a:prstGeom>
          <a:noFill/>
        </p:spPr>
        <p:txBody>
          <a:bodyPr wrap="square" rtlCol="0">
            <a:spAutoFit/>
          </a:bodyPr>
          <a:lstStyle/>
          <a:p>
            <a:pPr marL="285750" indent="-285750">
              <a:buFont typeface="Arial" panose="020B0604020202020204" pitchFamily="34" charset="0"/>
              <a:buChar char="•"/>
            </a:pPr>
            <a:r>
              <a:rPr lang="en-US" dirty="0"/>
              <a:t>Welke </a:t>
            </a:r>
            <a:r>
              <a:rPr lang="en-US" dirty="0" err="1"/>
              <a:t>waarde</a:t>
            </a:r>
            <a:r>
              <a:rPr lang="en-US" dirty="0"/>
              <a:t> is de </a:t>
            </a:r>
            <a:r>
              <a:rPr lang="en-US" dirty="0" err="1"/>
              <a:t>echte</a:t>
            </a:r>
            <a:r>
              <a:rPr lang="en-US" dirty="0"/>
              <a:t> </a:t>
            </a:r>
            <a:r>
              <a:rPr lang="en-US" dirty="0" err="1"/>
              <a:t>waarde</a:t>
            </a:r>
            <a:r>
              <a:rPr lang="en-US" dirty="0"/>
              <a:t>?</a:t>
            </a:r>
          </a:p>
          <a:p>
            <a:pPr marL="285750" indent="-285750">
              <a:buFont typeface="Arial" panose="020B0604020202020204" pitchFamily="34" charset="0"/>
              <a:buChar char="•"/>
            </a:pPr>
            <a:r>
              <a:rPr lang="en-US" dirty="0"/>
              <a:t>Wat </a:t>
            </a:r>
            <a:r>
              <a:rPr lang="en-US" dirty="0" err="1"/>
              <a:t>doen</a:t>
            </a:r>
            <a:r>
              <a:rPr lang="en-US" dirty="0"/>
              <a:t> we met outliers?</a:t>
            </a:r>
          </a:p>
          <a:p>
            <a:pPr marL="285750" indent="-285750">
              <a:buFont typeface="Arial" panose="020B0604020202020204" pitchFamily="34" charset="0"/>
              <a:buChar char="•"/>
            </a:pPr>
            <a:r>
              <a:rPr lang="en-US" dirty="0"/>
              <a:t>Wat </a:t>
            </a:r>
            <a:r>
              <a:rPr lang="en-US" dirty="0" err="1"/>
              <a:t>gebeurt</a:t>
            </a:r>
            <a:r>
              <a:rPr lang="en-US" dirty="0"/>
              <a:t> er met de </a:t>
            </a:r>
            <a:r>
              <a:rPr lang="en-US" dirty="0" err="1"/>
              <a:t>onzekerheid</a:t>
            </a:r>
            <a:r>
              <a:rPr lang="en-US" dirty="0"/>
              <a:t>?</a:t>
            </a:r>
          </a:p>
          <a:p>
            <a:pPr marL="285750" indent="-285750">
              <a:buFont typeface="Arial" panose="020B0604020202020204" pitchFamily="34" charset="0"/>
              <a:buChar char="•"/>
            </a:pPr>
            <a:r>
              <a:rPr lang="en-US" dirty="0"/>
              <a:t>Wat </a:t>
            </a:r>
            <a:r>
              <a:rPr lang="en-US" dirty="0" err="1"/>
              <a:t>gebeurt</a:t>
            </a:r>
            <a:r>
              <a:rPr lang="en-US" dirty="0"/>
              <a:t> er met de </a:t>
            </a:r>
            <a:r>
              <a:rPr lang="en-US" dirty="0" err="1"/>
              <a:t>relatieve</a:t>
            </a:r>
            <a:r>
              <a:rPr lang="en-US" dirty="0"/>
              <a:t> </a:t>
            </a:r>
            <a:r>
              <a:rPr lang="en-US" dirty="0" err="1"/>
              <a:t>onzekerheid</a:t>
            </a:r>
            <a:r>
              <a:rPr lang="en-US" dirty="0"/>
              <a:t>?</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90406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CADB2-869D-6141-12CE-88241349B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A53BDD-B923-B793-0845-133A39BE8B17}"/>
              </a:ext>
            </a:extLst>
          </p:cNvPr>
          <p:cNvSpPr>
            <a:spLocks noGrp="1"/>
          </p:cNvSpPr>
          <p:nvPr>
            <p:ph type="title"/>
          </p:nvPr>
        </p:nvSpPr>
        <p:spPr/>
        <p:txBody>
          <a:bodyPr/>
          <a:lstStyle/>
          <a:p>
            <a:r>
              <a:rPr lang="en-US" dirty="0"/>
              <a:t>SRS</a:t>
            </a:r>
            <a:endParaRPr lang="nl-NL" dirty="0"/>
          </a:p>
        </p:txBody>
      </p:sp>
      <p:sp>
        <p:nvSpPr>
          <p:cNvPr id="32" name="TextBox 31">
            <a:extLst>
              <a:ext uri="{FF2B5EF4-FFF2-40B4-BE49-F238E27FC236}">
                <a16:creationId xmlns:a16="http://schemas.microsoft.com/office/drawing/2014/main" id="{EA7F1F79-33F6-8F09-693F-F1F2E8E93EFC}"/>
              </a:ext>
            </a:extLst>
          </p:cNvPr>
          <p:cNvSpPr txBox="1"/>
          <p:nvPr/>
        </p:nvSpPr>
        <p:spPr>
          <a:xfrm>
            <a:off x="5150897" y="172939"/>
            <a:ext cx="4097377" cy="923330"/>
          </a:xfrm>
          <a:prstGeom prst="rect">
            <a:avLst/>
          </a:prstGeom>
          <a:noFill/>
        </p:spPr>
        <p:txBody>
          <a:bodyPr wrap="square" rtlCol="0">
            <a:spAutoFit/>
          </a:bodyPr>
          <a:lstStyle/>
          <a:p>
            <a:pPr marL="285750" indent="-285750">
              <a:buFont typeface="Arial" panose="020B0604020202020204" pitchFamily="34" charset="0"/>
              <a:buChar char="•"/>
            </a:pPr>
            <a:r>
              <a:rPr lang="en-US" dirty="0"/>
              <a:t>Wat </a:t>
            </a:r>
            <a:r>
              <a:rPr lang="en-US" dirty="0" err="1"/>
              <a:t>zou</a:t>
            </a:r>
            <a:r>
              <a:rPr lang="en-US" dirty="0"/>
              <a:t> je </a:t>
            </a:r>
            <a:r>
              <a:rPr lang="en-US" dirty="0" err="1"/>
              <a:t>rapporteren</a:t>
            </a:r>
            <a:r>
              <a:rPr lang="en-US" dirty="0"/>
              <a:t>?</a:t>
            </a:r>
          </a:p>
          <a:p>
            <a:pPr marL="285750" indent="-285750">
              <a:buFont typeface="Arial" panose="020B0604020202020204" pitchFamily="34" charset="0"/>
              <a:buChar char="•"/>
            </a:pPr>
            <a:r>
              <a:rPr lang="en-US" dirty="0" err="1"/>
              <a:t>Waarom</a:t>
            </a:r>
            <a:r>
              <a:rPr lang="en-US" dirty="0"/>
              <a:t> </a:t>
            </a:r>
            <a:r>
              <a:rPr lang="en-US" dirty="0" err="1"/>
              <a:t>dat</a:t>
            </a:r>
            <a:r>
              <a:rPr lang="en-US" dirty="0"/>
              <a:t>?</a:t>
            </a:r>
          </a:p>
          <a:p>
            <a:pPr marL="285750" indent="-285750">
              <a:buFont typeface="Arial" panose="020B0604020202020204" pitchFamily="34" charset="0"/>
              <a:buChar char="•"/>
            </a:pPr>
            <a:r>
              <a:rPr lang="en-US" dirty="0"/>
              <a:t>Hoe zit </a:t>
            </a:r>
            <a:r>
              <a:rPr lang="en-US" dirty="0" err="1"/>
              <a:t>dat</a:t>
            </a:r>
            <a:r>
              <a:rPr lang="en-US" dirty="0"/>
              <a:t> </a:t>
            </a:r>
            <a:r>
              <a:rPr lang="en-US" dirty="0" err="1"/>
              <a:t>bij</a:t>
            </a:r>
            <a:r>
              <a:rPr lang="en-US" dirty="0"/>
              <a:t> </a:t>
            </a:r>
            <a:r>
              <a:rPr lang="en-US" dirty="0" err="1"/>
              <a:t>andere</a:t>
            </a:r>
            <a:r>
              <a:rPr lang="en-US" dirty="0"/>
              <a:t> practica?</a:t>
            </a:r>
            <a:endParaRPr lang="nl-NL" dirty="0"/>
          </a:p>
        </p:txBody>
      </p:sp>
      <p:pic>
        <p:nvPicPr>
          <p:cNvPr id="34" name="Picture 33">
            <a:extLst>
              <a:ext uri="{FF2B5EF4-FFF2-40B4-BE49-F238E27FC236}">
                <a16:creationId xmlns:a16="http://schemas.microsoft.com/office/drawing/2014/main" id="{0C527847-A105-080C-969A-30F482F0AF18}"/>
              </a:ext>
            </a:extLst>
          </p:cNvPr>
          <p:cNvPicPr>
            <a:picLocks noChangeAspect="1"/>
          </p:cNvPicPr>
          <p:nvPr/>
        </p:nvPicPr>
        <p:blipFill>
          <a:blip r:embed="rId3"/>
          <a:stretch>
            <a:fillRect/>
          </a:stretch>
        </p:blipFill>
        <p:spPr>
          <a:xfrm>
            <a:off x="2123211" y="1477464"/>
            <a:ext cx="6055371" cy="3567781"/>
          </a:xfrm>
          <a:prstGeom prst="rect">
            <a:avLst/>
          </a:prstGeom>
        </p:spPr>
      </p:pic>
    </p:spTree>
    <p:extLst>
      <p:ext uri="{BB962C8B-B14F-4D97-AF65-F5344CB8AC3E}">
        <p14:creationId xmlns:p14="http://schemas.microsoft.com/office/powerpoint/2010/main" val="38546403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8DA0-4F7C-A914-A77B-A3E7FD00E748}"/>
              </a:ext>
            </a:extLst>
          </p:cNvPr>
          <p:cNvSpPr>
            <a:spLocks noGrp="1"/>
          </p:cNvSpPr>
          <p:nvPr>
            <p:ph type="title"/>
          </p:nvPr>
        </p:nvSpPr>
        <p:spPr/>
        <p:txBody>
          <a:bodyPr/>
          <a:lstStyle/>
          <a:p>
            <a:pPr algn="ctr"/>
            <a:r>
              <a:rPr lang="en-US" dirty="0"/>
              <a:t>1 2 4</a:t>
            </a:r>
            <a:endParaRPr lang="nl-NL" dirty="0"/>
          </a:p>
        </p:txBody>
      </p:sp>
      <p:sp>
        <p:nvSpPr>
          <p:cNvPr id="3" name="Content Placeholder 2">
            <a:extLst>
              <a:ext uri="{FF2B5EF4-FFF2-40B4-BE49-F238E27FC236}">
                <a16:creationId xmlns:a16="http://schemas.microsoft.com/office/drawing/2014/main" id="{A4E34FE3-9B26-71C4-17A4-74D6BBBEEDE9}"/>
              </a:ext>
            </a:extLst>
          </p:cNvPr>
          <p:cNvSpPr>
            <a:spLocks noGrp="1"/>
          </p:cNvSpPr>
          <p:nvPr>
            <p:ph idx="1"/>
          </p:nvPr>
        </p:nvSpPr>
        <p:spPr/>
        <p:txBody>
          <a:bodyPr>
            <a:normAutofit/>
          </a:bodyPr>
          <a:lstStyle/>
          <a:p>
            <a:pPr marL="0" indent="0" algn="ctr">
              <a:buNone/>
            </a:pPr>
            <a:r>
              <a:rPr lang="en-US" dirty="0"/>
              <a:t>2 4 8 </a:t>
            </a:r>
          </a:p>
          <a:p>
            <a:pPr marL="0" indent="0" algn="ctr">
              <a:buNone/>
            </a:pPr>
            <a:endParaRPr lang="en-US" dirty="0"/>
          </a:p>
          <a:p>
            <a:pPr marL="0" indent="0" algn="ctr">
              <a:buNone/>
            </a:pPr>
            <a:r>
              <a:rPr lang="en-US" dirty="0"/>
              <a:t>4 8 16</a:t>
            </a:r>
          </a:p>
          <a:p>
            <a:pPr marL="0" indent="0" algn="ctr">
              <a:buNone/>
            </a:pPr>
            <a:endParaRPr lang="en-US" dirty="0"/>
          </a:p>
          <a:p>
            <a:pPr marL="0" indent="0" algn="ctr">
              <a:buNone/>
            </a:pPr>
            <a:r>
              <a:rPr lang="en-US" dirty="0"/>
              <a:t>1 2 3</a:t>
            </a:r>
          </a:p>
          <a:p>
            <a:pPr marL="0" indent="0" algn="ctr">
              <a:buNone/>
            </a:pPr>
            <a:endParaRPr lang="en-US" dirty="0"/>
          </a:p>
          <a:p>
            <a:pPr marL="0" indent="0" algn="ctr">
              <a:buNone/>
            </a:pPr>
            <a:r>
              <a:rPr lang="en-US" dirty="0"/>
              <a:t>3 2 1</a:t>
            </a:r>
            <a:endParaRPr lang="nl-NL" dirty="0"/>
          </a:p>
        </p:txBody>
      </p:sp>
    </p:spTree>
    <p:extLst>
      <p:ext uri="{BB962C8B-B14F-4D97-AF65-F5344CB8AC3E}">
        <p14:creationId xmlns:p14="http://schemas.microsoft.com/office/powerpoint/2010/main" val="369290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1AB6A-73B4-1420-9D21-59413630AB49}"/>
              </a:ext>
            </a:extLst>
          </p:cNvPr>
          <p:cNvSpPr>
            <a:spLocks noGrp="1"/>
          </p:cNvSpPr>
          <p:nvPr>
            <p:ph type="title"/>
          </p:nvPr>
        </p:nvSpPr>
        <p:spPr/>
        <p:txBody>
          <a:bodyPr/>
          <a:lstStyle/>
          <a:p>
            <a:pPr algn="ctr"/>
            <a:r>
              <a:rPr lang="en-US" dirty="0"/>
              <a:t>1 2 4</a:t>
            </a:r>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7D9EA0-8A7F-0000-D452-86209C78971F}"/>
                  </a:ext>
                </a:extLst>
              </p:cNvPr>
              <p:cNvSpPr>
                <a:spLocks noGrp="1"/>
              </p:cNvSpPr>
              <p:nvPr>
                <p:ph idx="1"/>
              </p:nvPr>
            </p:nvSpPr>
            <p:spPr/>
            <p:txBody>
              <a:bodyPr>
                <a:normAutofit/>
              </a:bodyPr>
              <a:lstStyle/>
              <a:p>
                <a:pPr marL="0" indent="0">
                  <a:buNone/>
                </a:pPr>
                <a:r>
                  <a:rPr lang="en-US" dirty="0"/>
                  <a:t>De </a:t>
                </a:r>
                <a:r>
                  <a:rPr lang="en-US" dirty="0" err="1"/>
                  <a:t>serie</a:t>
                </a:r>
                <a:r>
                  <a:rPr lang="en-US" dirty="0"/>
                  <a:t> is </a:t>
                </a:r>
                <a:r>
                  <a:rPr lang="en-US" dirty="0" err="1"/>
                  <a:t>oplopend</a:t>
                </a:r>
                <a:endParaRPr lang="en-US" dirty="0"/>
              </a:p>
              <a:p>
                <a:r>
                  <a:rPr lang="en-US" dirty="0" err="1"/>
                  <a:t>Behalve</a:t>
                </a:r>
                <a:r>
                  <a:rPr lang="en-US" dirty="0"/>
                  <a:t> voor </a:t>
                </a:r>
                <a:r>
                  <a:rPr lang="en-US" dirty="0" err="1"/>
                  <a:t>complexe</a:t>
                </a:r>
                <a:r>
                  <a:rPr lang="en-US" dirty="0"/>
                  <a:t> </a:t>
                </a:r>
                <a:r>
                  <a:rPr lang="en-US" dirty="0" err="1"/>
                  <a:t>getallen</a:t>
                </a:r>
                <a:endParaRPr lang="en-US" dirty="0"/>
              </a:p>
              <a:p>
                <a:r>
                  <a:rPr lang="nl-NL" dirty="0"/>
                  <a:t>Of wanneer het eerste getal 0 is</a:t>
                </a:r>
              </a:p>
              <a:p>
                <a:r>
                  <a:rPr lang="nl-NL" dirty="0"/>
                  <a:t>Of als in de vorige serie de waarde </a:t>
                </a:r>
                <a14:m>
                  <m:oMath xmlns:m="http://schemas.openxmlformats.org/officeDocument/2006/math">
                    <m:r>
                      <a:rPr lang="nl-NL" i="1" dirty="0" smtClean="0">
                        <a:latin typeface="Cambria Math" panose="02040503050406030204" pitchFamily="18" charset="0"/>
                      </a:rPr>
                      <m:t>𝜋</m:t>
                    </m:r>
                  </m:oMath>
                </a14:m>
                <a:r>
                  <a:rPr lang="nl-NL" dirty="0"/>
                  <a:t> zit</a:t>
                </a:r>
              </a:p>
              <a:p>
                <a:r>
                  <a:rPr lang="nl-NL" dirty="0"/>
                  <a:t>…</a:t>
                </a:r>
              </a:p>
              <a:p>
                <a:pPr marL="0" indent="0">
                  <a:buNone/>
                </a:pPr>
                <a:endParaRPr lang="nl-NL" dirty="0"/>
              </a:p>
              <a:p>
                <a:pPr marL="0" indent="0">
                  <a:buNone/>
                </a:pPr>
                <a:endParaRPr lang="nl-NL" dirty="0"/>
              </a:p>
            </p:txBody>
          </p:sp>
        </mc:Choice>
        <mc:Fallback xmlns="">
          <p:sp>
            <p:nvSpPr>
              <p:cNvPr id="3" name="Content Placeholder 2">
                <a:extLst>
                  <a:ext uri="{FF2B5EF4-FFF2-40B4-BE49-F238E27FC236}">
                    <a16:creationId xmlns:a16="http://schemas.microsoft.com/office/drawing/2014/main" id="{A17D9EA0-8A7F-0000-D452-86209C78971F}"/>
                  </a:ext>
                </a:extLst>
              </p:cNvPr>
              <p:cNvSpPr>
                <a:spLocks noGrp="1" noRot="1" noChangeAspect="1" noMove="1" noResize="1" noEditPoints="1" noAdjustHandles="1" noChangeArrowheads="1" noChangeShapeType="1" noTextEdit="1"/>
              </p:cNvSpPr>
              <p:nvPr>
                <p:ph idx="1"/>
              </p:nvPr>
            </p:nvSpPr>
            <p:spPr>
              <a:blipFill>
                <a:blip r:embed="rId2"/>
                <a:stretch>
                  <a:fillRect l="-1286" t="-1224"/>
                </a:stretch>
              </a:blipFill>
            </p:spPr>
            <p:txBody>
              <a:bodyPr/>
              <a:lstStyle/>
              <a:p>
                <a:r>
                  <a:rPr lang="nl-NL">
                    <a:noFill/>
                  </a:rPr>
                  <a:t> </a:t>
                </a:r>
              </a:p>
            </p:txBody>
          </p:sp>
        </mc:Fallback>
      </mc:AlternateContent>
      <p:sp>
        <p:nvSpPr>
          <p:cNvPr id="4" name="TextBox 3">
            <a:extLst>
              <a:ext uri="{FF2B5EF4-FFF2-40B4-BE49-F238E27FC236}">
                <a16:creationId xmlns:a16="http://schemas.microsoft.com/office/drawing/2014/main" id="{59319257-06C6-3A7E-1F1A-3A30A4CA34F4}"/>
              </a:ext>
            </a:extLst>
          </p:cNvPr>
          <p:cNvSpPr txBox="1"/>
          <p:nvPr/>
        </p:nvSpPr>
        <p:spPr>
          <a:xfrm>
            <a:off x="1610518" y="3512284"/>
            <a:ext cx="4172662" cy="1631216"/>
          </a:xfrm>
          <a:prstGeom prst="rect">
            <a:avLst/>
          </a:prstGeom>
          <a:noFill/>
        </p:spPr>
        <p:txBody>
          <a:bodyPr wrap="square" rtlCol="0">
            <a:spAutoFit/>
          </a:bodyPr>
          <a:lstStyle/>
          <a:p>
            <a:r>
              <a:rPr lang="nl-NL" sz="2000" dirty="0"/>
              <a:t>Als je alles wat onmogelijk is geëlimineerd hebt, dan is hetgeen overblijft, hoe onwaarschijnlijk ook, de waarheid.</a:t>
            </a:r>
          </a:p>
          <a:p>
            <a:endParaRPr lang="nl-NL" sz="2000" dirty="0"/>
          </a:p>
        </p:txBody>
      </p:sp>
      <p:sp>
        <p:nvSpPr>
          <p:cNvPr id="5" name="TextBox 4">
            <a:extLst>
              <a:ext uri="{FF2B5EF4-FFF2-40B4-BE49-F238E27FC236}">
                <a16:creationId xmlns:a16="http://schemas.microsoft.com/office/drawing/2014/main" id="{07B21F77-AA58-2DB8-163F-713A9ECA5E7F}"/>
              </a:ext>
            </a:extLst>
          </p:cNvPr>
          <p:cNvSpPr txBox="1"/>
          <p:nvPr/>
        </p:nvSpPr>
        <p:spPr>
          <a:xfrm>
            <a:off x="6622155" y="3403574"/>
            <a:ext cx="1106906" cy="923330"/>
          </a:xfrm>
          <a:prstGeom prst="rect">
            <a:avLst/>
          </a:prstGeom>
          <a:noFill/>
        </p:spPr>
        <p:txBody>
          <a:bodyPr wrap="square" rtlCol="0">
            <a:spAutoFit/>
          </a:bodyPr>
          <a:lstStyle/>
          <a:p>
            <a:r>
              <a:rPr lang="en-US" dirty="0"/>
              <a:t>Foto van sherlock </a:t>
            </a:r>
            <a:r>
              <a:rPr lang="en-US" dirty="0" err="1"/>
              <a:t>holmes</a:t>
            </a:r>
            <a:endParaRPr lang="nl-NL" dirty="0"/>
          </a:p>
        </p:txBody>
      </p:sp>
    </p:spTree>
    <p:extLst>
      <p:ext uri="{BB962C8B-B14F-4D97-AF65-F5344CB8AC3E}">
        <p14:creationId xmlns:p14="http://schemas.microsoft.com/office/powerpoint/2010/main" val="318355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32C5-FCFE-4593-E396-B2991EF1F3FA}"/>
              </a:ext>
            </a:extLst>
          </p:cNvPr>
          <p:cNvSpPr>
            <a:spLocks noGrp="1"/>
          </p:cNvSpPr>
          <p:nvPr>
            <p:ph type="title"/>
          </p:nvPr>
        </p:nvSpPr>
        <p:spPr/>
        <p:txBody>
          <a:bodyPr/>
          <a:lstStyle/>
          <a:p>
            <a:r>
              <a:rPr lang="en-US" dirty="0"/>
              <a:t>Aard van de </a:t>
            </a:r>
            <a:r>
              <a:rPr lang="en-US" dirty="0" err="1"/>
              <a:t>wetenschap</a:t>
            </a:r>
            <a:endParaRPr lang="nl-NL" dirty="0"/>
          </a:p>
        </p:txBody>
      </p:sp>
      <p:pic>
        <p:nvPicPr>
          <p:cNvPr id="5" name="Picture 4">
            <a:extLst>
              <a:ext uri="{FF2B5EF4-FFF2-40B4-BE49-F238E27FC236}">
                <a16:creationId xmlns:a16="http://schemas.microsoft.com/office/drawing/2014/main" id="{D158B75B-617B-8232-076F-019C0331D01F}"/>
              </a:ext>
            </a:extLst>
          </p:cNvPr>
          <p:cNvPicPr>
            <a:picLocks noChangeAspect="1"/>
          </p:cNvPicPr>
          <p:nvPr/>
        </p:nvPicPr>
        <p:blipFill>
          <a:blip r:embed="rId2"/>
          <a:stretch>
            <a:fillRect/>
          </a:stretch>
        </p:blipFill>
        <p:spPr>
          <a:xfrm>
            <a:off x="1957136" y="1200150"/>
            <a:ext cx="6274011" cy="3063931"/>
          </a:xfrm>
          <a:prstGeom prst="rect">
            <a:avLst/>
          </a:prstGeom>
        </p:spPr>
      </p:pic>
    </p:spTree>
    <p:extLst>
      <p:ext uri="{BB962C8B-B14F-4D97-AF65-F5344CB8AC3E}">
        <p14:creationId xmlns:p14="http://schemas.microsoft.com/office/powerpoint/2010/main" val="4163765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D586-73C1-0D1A-6B66-40539DB1D948}"/>
              </a:ext>
            </a:extLst>
          </p:cNvPr>
          <p:cNvSpPr>
            <a:spLocks noGrp="1"/>
          </p:cNvSpPr>
          <p:nvPr>
            <p:ph type="title"/>
          </p:nvPr>
        </p:nvSpPr>
        <p:spPr/>
        <p:txBody>
          <a:bodyPr/>
          <a:lstStyle/>
          <a:p>
            <a:r>
              <a:rPr lang="en-US" dirty="0" err="1"/>
              <a:t>Wetenschap</a:t>
            </a:r>
            <a:r>
              <a:rPr lang="en-US" dirty="0"/>
              <a:t> in het </a:t>
            </a:r>
            <a:r>
              <a:rPr lang="en-US" dirty="0" err="1"/>
              <a:t>nieuws</a:t>
            </a:r>
            <a:endParaRPr lang="nl-NL" dirty="0"/>
          </a:p>
        </p:txBody>
      </p:sp>
      <p:pic>
        <p:nvPicPr>
          <p:cNvPr id="5" name="Content Placeholder 4">
            <a:extLst>
              <a:ext uri="{FF2B5EF4-FFF2-40B4-BE49-F238E27FC236}">
                <a16:creationId xmlns:a16="http://schemas.microsoft.com/office/drawing/2014/main" id="{787808A5-8C8A-E83F-AE59-0BDF43AD0D44}"/>
              </a:ext>
            </a:extLst>
          </p:cNvPr>
          <p:cNvPicPr>
            <a:picLocks noGrp="1" noChangeAspect="1"/>
          </p:cNvPicPr>
          <p:nvPr>
            <p:ph idx="1"/>
          </p:nvPr>
        </p:nvPicPr>
        <p:blipFill>
          <a:blip r:embed="rId2"/>
          <a:srcRect t="4469"/>
          <a:stretch>
            <a:fillRect/>
          </a:stretch>
        </p:blipFill>
        <p:spPr>
          <a:xfrm>
            <a:off x="1978689" y="1580147"/>
            <a:ext cx="6529549" cy="2791327"/>
          </a:xfrm>
          <a:prstGeom prst="rect">
            <a:avLst/>
          </a:prstGeom>
        </p:spPr>
      </p:pic>
      <p:sp>
        <p:nvSpPr>
          <p:cNvPr id="6" name="Rectangle 5">
            <a:extLst>
              <a:ext uri="{FF2B5EF4-FFF2-40B4-BE49-F238E27FC236}">
                <a16:creationId xmlns:a16="http://schemas.microsoft.com/office/drawing/2014/main" id="{0D4B587D-55D6-F951-C2C7-A2905C591AFD}"/>
              </a:ext>
            </a:extLst>
          </p:cNvPr>
          <p:cNvSpPr/>
          <p:nvPr/>
        </p:nvSpPr>
        <p:spPr>
          <a:xfrm>
            <a:off x="7796463" y="1379621"/>
            <a:ext cx="360948" cy="304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75435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A833-A58F-0BCB-92DF-699E5592A0B4}"/>
              </a:ext>
            </a:extLst>
          </p:cNvPr>
          <p:cNvSpPr>
            <a:spLocks noGrp="1"/>
          </p:cNvSpPr>
          <p:nvPr>
            <p:ph type="title"/>
          </p:nvPr>
        </p:nvSpPr>
        <p:spPr/>
        <p:txBody>
          <a:bodyPr/>
          <a:lstStyle/>
          <a:p>
            <a:r>
              <a:rPr lang="en-US" dirty="0"/>
              <a:t>Wat </a:t>
            </a:r>
            <a:r>
              <a:rPr lang="en-US" dirty="0" err="1"/>
              <a:t>wij</a:t>
            </a:r>
            <a:r>
              <a:rPr lang="en-US" dirty="0"/>
              <a:t> </a:t>
            </a:r>
            <a:r>
              <a:rPr lang="en-US" dirty="0" err="1"/>
              <a:t>onderwijzen</a:t>
            </a:r>
            <a:endParaRPr lang="nl-NL" dirty="0"/>
          </a:p>
        </p:txBody>
      </p:sp>
      <p:pic>
        <p:nvPicPr>
          <p:cNvPr id="5" name="Content Placeholder 4">
            <a:extLst>
              <a:ext uri="{FF2B5EF4-FFF2-40B4-BE49-F238E27FC236}">
                <a16:creationId xmlns:a16="http://schemas.microsoft.com/office/drawing/2014/main" id="{EAC534AB-2011-6407-53AC-8C92663B2CD3}"/>
              </a:ext>
            </a:extLst>
          </p:cNvPr>
          <p:cNvPicPr>
            <a:picLocks noGrp="1" noChangeAspect="1"/>
          </p:cNvPicPr>
          <p:nvPr>
            <p:ph idx="1"/>
          </p:nvPr>
        </p:nvPicPr>
        <p:blipFill>
          <a:blip r:embed="rId2"/>
          <a:stretch>
            <a:fillRect/>
          </a:stretch>
        </p:blipFill>
        <p:spPr>
          <a:xfrm>
            <a:off x="2420352" y="1200150"/>
            <a:ext cx="5792372" cy="3486150"/>
          </a:xfrm>
          <a:prstGeom prst="rect">
            <a:avLst/>
          </a:prstGeom>
        </p:spPr>
      </p:pic>
    </p:spTree>
    <p:extLst>
      <p:ext uri="{BB962C8B-B14F-4D97-AF65-F5344CB8AC3E}">
        <p14:creationId xmlns:p14="http://schemas.microsoft.com/office/powerpoint/2010/main" val="18329467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002-76E9-F82B-96B6-DA8B9EBA4E2D}"/>
              </a:ext>
            </a:extLst>
          </p:cNvPr>
          <p:cNvSpPr>
            <a:spLocks noGrp="1"/>
          </p:cNvSpPr>
          <p:nvPr>
            <p:ph type="title"/>
          </p:nvPr>
        </p:nvSpPr>
        <p:spPr/>
        <p:txBody>
          <a:bodyPr/>
          <a:lstStyle/>
          <a:p>
            <a:r>
              <a:rPr lang="en-US" dirty="0"/>
              <a:t>Wet van Ohm</a:t>
            </a:r>
            <a:endParaRPr lang="nl-NL" dirty="0"/>
          </a:p>
        </p:txBody>
      </p:sp>
      <p:pic>
        <p:nvPicPr>
          <p:cNvPr id="3074" name="Picture 2">
            <a:extLst>
              <a:ext uri="{FF2B5EF4-FFF2-40B4-BE49-F238E27FC236}">
                <a16:creationId xmlns:a16="http://schemas.microsoft.com/office/drawing/2014/main" id="{7EE576B6-0096-9E7C-91ED-30F866879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820" y="1428733"/>
            <a:ext cx="5522360" cy="31780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48A4CB-3926-6F46-90EC-F8917DA3059C}"/>
                  </a:ext>
                </a:extLst>
              </p:cNvPr>
              <p:cNvSpPr txBox="1"/>
              <p:nvPr/>
            </p:nvSpPr>
            <p:spPr>
              <a:xfrm>
                <a:off x="5323509" y="1296351"/>
                <a:ext cx="3820491" cy="6281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000" i="1" smtClean="0">
                              <a:latin typeface="Cambria Math" panose="02040503050406030204" pitchFamily="18" charset="0"/>
                            </a:rPr>
                          </m:ctrlPr>
                        </m:sSubPr>
                        <m:e>
                          <m:r>
                            <a:rPr lang="en-US" sz="2000" b="0" i="1" smtClean="0">
                              <a:latin typeface="Cambria Math" panose="02040503050406030204" pitchFamily="18" charset="0"/>
                            </a:rPr>
                            <m:t>𝑈</m:t>
                          </m:r>
                        </m:e>
                        <m:sub>
                          <m:r>
                            <a:rPr lang="en-US" sz="2000" b="0" i="1" smtClean="0">
                              <a:latin typeface="Cambria Math" panose="02040503050406030204" pitchFamily="18" charset="0"/>
                            </a:rPr>
                            <m:t>𝑑𝑖𝑜𝑑𝑒</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3</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3</m:t>
                              </m:r>
                            </m:sub>
                          </m:sSub>
                        </m:den>
                      </m:f>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𝑈</m:t>
                          </m:r>
                        </m:e>
                        <m:sub>
                          <m:r>
                            <a:rPr lang="en-US" sz="2000" b="0" i="1" smtClean="0">
                              <a:latin typeface="Cambria Math" panose="02040503050406030204" pitchFamily="18" charset="0"/>
                            </a:rPr>
                            <m:t>𝑏𝑟𝑜𝑛</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𝑈</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sub>
                      </m:sSub>
                    </m:oMath>
                  </m:oMathPara>
                </a14:m>
                <a:endParaRPr lang="nl-NL" sz="2000" dirty="0"/>
              </a:p>
            </p:txBody>
          </p:sp>
        </mc:Choice>
        <mc:Fallback xmlns="">
          <p:sp>
            <p:nvSpPr>
              <p:cNvPr id="5" name="TextBox 4">
                <a:extLst>
                  <a:ext uri="{FF2B5EF4-FFF2-40B4-BE49-F238E27FC236}">
                    <a16:creationId xmlns:a16="http://schemas.microsoft.com/office/drawing/2014/main" id="{BD48A4CB-3926-6F46-90EC-F8917DA3059C}"/>
                  </a:ext>
                </a:extLst>
              </p:cNvPr>
              <p:cNvSpPr txBox="1">
                <a:spLocks noRot="1" noChangeAspect="1" noMove="1" noResize="1" noEditPoints="1" noAdjustHandles="1" noChangeArrowheads="1" noChangeShapeType="1" noTextEdit="1"/>
              </p:cNvSpPr>
              <p:nvPr/>
            </p:nvSpPr>
            <p:spPr>
              <a:xfrm>
                <a:off x="5323509" y="1296351"/>
                <a:ext cx="3820491" cy="628121"/>
              </a:xfrm>
              <a:prstGeom prst="rect">
                <a:avLst/>
              </a:prstGeom>
              <a:blipFill>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E9E6435-8D60-7DAB-E44F-8E68B034D160}"/>
                  </a:ext>
                </a:extLst>
              </p:cNvPr>
              <p:cNvSpPr txBox="1"/>
              <p:nvPr/>
            </p:nvSpPr>
            <p:spPr>
              <a:xfrm>
                <a:off x="7129480" y="3953299"/>
                <a:ext cx="1883656"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𝑑𝑖𝑜𝑑𝑒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𝑑𝑟𝑒𝑚𝑝𝑒𝑙</m:t>
                          </m:r>
                        </m:sub>
                      </m:sSub>
                    </m:oMath>
                  </m:oMathPara>
                </a14:m>
                <a:endParaRPr lang="nl-NL" dirty="0"/>
              </a:p>
            </p:txBody>
          </p:sp>
        </mc:Choice>
        <mc:Fallback xmlns="">
          <p:sp>
            <p:nvSpPr>
              <p:cNvPr id="3" name="TextBox 2">
                <a:extLst>
                  <a:ext uri="{FF2B5EF4-FFF2-40B4-BE49-F238E27FC236}">
                    <a16:creationId xmlns:a16="http://schemas.microsoft.com/office/drawing/2014/main" id="{BE9E6435-8D60-7DAB-E44F-8E68B034D160}"/>
                  </a:ext>
                </a:extLst>
              </p:cNvPr>
              <p:cNvSpPr txBox="1">
                <a:spLocks noRot="1" noChangeAspect="1" noMove="1" noResize="1" noEditPoints="1" noAdjustHandles="1" noChangeArrowheads="1" noChangeShapeType="1" noTextEdit="1"/>
              </p:cNvSpPr>
              <p:nvPr/>
            </p:nvSpPr>
            <p:spPr>
              <a:xfrm>
                <a:off x="7129480" y="3953299"/>
                <a:ext cx="1883656" cy="298415"/>
              </a:xfrm>
              <a:prstGeom prst="rect">
                <a:avLst/>
              </a:prstGeom>
              <a:blipFill>
                <a:blip r:embed="rId4"/>
                <a:stretch>
                  <a:fillRect l="-2265" r="-647" b="-27083"/>
                </a:stretch>
              </a:blipFill>
            </p:spPr>
            <p:txBody>
              <a:bodyPr/>
              <a:lstStyle/>
              <a:p>
                <a:r>
                  <a:rPr lang="nl-NL">
                    <a:noFill/>
                  </a:rPr>
                  <a:t> </a:t>
                </a:r>
              </a:p>
            </p:txBody>
          </p:sp>
        </mc:Fallback>
      </mc:AlternateContent>
    </p:spTree>
    <p:extLst>
      <p:ext uri="{BB962C8B-B14F-4D97-AF65-F5344CB8AC3E}">
        <p14:creationId xmlns:p14="http://schemas.microsoft.com/office/powerpoint/2010/main" val="329382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DEE5-E403-0D71-AD16-2A13571D1283}"/>
              </a:ext>
            </a:extLst>
          </p:cNvPr>
          <p:cNvSpPr>
            <a:spLocks noGrp="1"/>
          </p:cNvSpPr>
          <p:nvPr>
            <p:ph type="title"/>
          </p:nvPr>
        </p:nvSpPr>
        <p:spPr/>
        <p:txBody>
          <a:bodyPr/>
          <a:lstStyle/>
          <a:p>
            <a:r>
              <a:rPr lang="en-US" dirty="0"/>
              <a:t>Osborne (2024)</a:t>
            </a:r>
            <a:endParaRPr lang="nl-NL" dirty="0"/>
          </a:p>
        </p:txBody>
      </p:sp>
      <p:sp>
        <p:nvSpPr>
          <p:cNvPr id="3" name="Content Placeholder 2">
            <a:extLst>
              <a:ext uri="{FF2B5EF4-FFF2-40B4-BE49-F238E27FC236}">
                <a16:creationId xmlns:a16="http://schemas.microsoft.com/office/drawing/2014/main" id="{96FA1F0A-2C86-99E8-EAC7-253F7779C893}"/>
              </a:ext>
            </a:extLst>
          </p:cNvPr>
          <p:cNvSpPr>
            <a:spLocks noGrp="1"/>
          </p:cNvSpPr>
          <p:nvPr>
            <p:ph idx="1"/>
          </p:nvPr>
        </p:nvSpPr>
        <p:spPr/>
        <p:txBody>
          <a:bodyPr>
            <a:normAutofit/>
          </a:bodyPr>
          <a:lstStyle/>
          <a:p>
            <a:pPr marL="0" indent="0">
              <a:buNone/>
            </a:pPr>
            <a:r>
              <a:rPr lang="en-US" dirty="0">
                <a:latin typeface="Abadi ExtraLight" panose="020B0204020104020204" pitchFamily="34" charset="0"/>
              </a:rPr>
              <a:t>The rise of misinformation in the media (along with those who would exploit the epistemic authority of science with plausible sounding scientific arguments and cherry-picked evidence), coupled with research which shows how ill-prepared young people are to deal with this challenge (Breakstone et al., 2021a), suggests that there is an urgent challenge in need of addressing. Preparing students to become competent outsiders, able to deal with ‘science in the wild,’ requires new standards. </a:t>
            </a:r>
            <a:endParaRPr lang="nl-NL" dirty="0">
              <a:latin typeface="Abadi ExtraLight" panose="020B0204020104020204" pitchFamily="34" charset="0"/>
            </a:endParaRPr>
          </a:p>
        </p:txBody>
      </p:sp>
    </p:spTree>
    <p:extLst>
      <p:ext uri="{BB962C8B-B14F-4D97-AF65-F5344CB8AC3E}">
        <p14:creationId xmlns:p14="http://schemas.microsoft.com/office/powerpoint/2010/main" val="21899452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C4092-A689-0849-1674-3CDE2CBF9C32}"/>
              </a:ext>
            </a:extLst>
          </p:cNvPr>
          <p:cNvSpPr>
            <a:spLocks noGrp="1"/>
          </p:cNvSpPr>
          <p:nvPr>
            <p:ph type="title"/>
          </p:nvPr>
        </p:nvSpPr>
        <p:spPr/>
        <p:txBody>
          <a:bodyPr/>
          <a:lstStyle/>
          <a:p>
            <a:r>
              <a:rPr lang="en-US" dirty="0" err="1"/>
              <a:t>Nieuwe</a:t>
            </a:r>
            <a:r>
              <a:rPr lang="en-US" dirty="0"/>
              <a:t> </a:t>
            </a:r>
            <a:r>
              <a:rPr lang="en-US" dirty="0" err="1"/>
              <a:t>kerndoelen</a:t>
            </a:r>
            <a:r>
              <a:rPr lang="en-US" dirty="0"/>
              <a:t> </a:t>
            </a:r>
            <a:r>
              <a:rPr lang="en-US" dirty="0" err="1"/>
              <a:t>onderbouw</a:t>
            </a:r>
            <a:endParaRPr lang="nl-NL" dirty="0"/>
          </a:p>
        </p:txBody>
      </p:sp>
      <p:sp>
        <p:nvSpPr>
          <p:cNvPr id="3" name="Content Placeholder 2">
            <a:extLst>
              <a:ext uri="{FF2B5EF4-FFF2-40B4-BE49-F238E27FC236}">
                <a16:creationId xmlns:a16="http://schemas.microsoft.com/office/drawing/2014/main" id="{55D729D8-EDE8-810F-3059-22376BDA2736}"/>
              </a:ext>
            </a:extLst>
          </p:cNvPr>
          <p:cNvSpPr>
            <a:spLocks noGrp="1"/>
          </p:cNvSpPr>
          <p:nvPr>
            <p:ph idx="1"/>
          </p:nvPr>
        </p:nvSpPr>
        <p:spPr>
          <a:xfrm>
            <a:off x="1763106" y="1200150"/>
            <a:ext cx="7276620" cy="3943350"/>
          </a:xfrm>
        </p:spPr>
        <p:txBody>
          <a:bodyPr>
            <a:normAutofit fontScale="77500" lnSpcReduction="20000"/>
          </a:bodyPr>
          <a:lstStyle/>
          <a:p>
            <a:pPr marL="0" indent="0">
              <a:buNone/>
            </a:pPr>
            <a:r>
              <a:rPr lang="nl-NL" dirty="0">
                <a:latin typeface="Calibri" panose="020F0502020204030204" pitchFamily="34" charset="0"/>
                <a:ea typeface="Calibri" panose="020F0502020204030204" pitchFamily="34" charset="0"/>
                <a:cs typeface="Calibri" panose="020F0502020204030204" pitchFamily="34" charset="0"/>
              </a:rPr>
              <a:t>De leerling verkent de aard van natuurwetenschappen en technologie. Het gaat hierbij om: </a:t>
            </a:r>
          </a:p>
          <a:p>
            <a:pPr marL="0" indent="0">
              <a:buNone/>
            </a:pPr>
            <a:r>
              <a:rPr lang="nl-NL" dirty="0">
                <a:latin typeface="Calibri" panose="020F0502020204030204" pitchFamily="34" charset="0"/>
                <a:ea typeface="Calibri" panose="020F0502020204030204" pitchFamily="34" charset="0"/>
                <a:cs typeface="Calibri" panose="020F0502020204030204" pitchFamily="34" charset="0"/>
              </a:rPr>
              <a:t>• oriënteren op het systematisch werken waarmee wetenschappers en technologen tot betrouwbare kennis en optimale oplossingen te komen; </a:t>
            </a:r>
          </a:p>
          <a:p>
            <a:pPr marL="0" indent="0">
              <a:buNone/>
            </a:pPr>
            <a:r>
              <a:rPr lang="nl-NL" dirty="0">
                <a:latin typeface="Calibri" panose="020F0502020204030204" pitchFamily="34" charset="0"/>
                <a:ea typeface="Calibri" panose="020F0502020204030204" pitchFamily="34" charset="0"/>
                <a:cs typeface="Calibri" panose="020F0502020204030204" pitchFamily="34" charset="0"/>
              </a:rPr>
              <a:t>• verkennen hoe wetenschappers en technologen eerlijk, onafhankelijk, transparant, verantwoordelijk en zorgvuldig werken; </a:t>
            </a:r>
          </a:p>
          <a:p>
            <a:pPr marL="0" indent="0">
              <a:buNone/>
            </a:pPr>
            <a:r>
              <a:rPr lang="nl-NL" dirty="0">
                <a:latin typeface="Calibri" panose="020F0502020204030204" pitchFamily="34" charset="0"/>
                <a:ea typeface="Calibri" panose="020F0502020204030204" pitchFamily="34" charset="0"/>
                <a:cs typeface="Calibri" panose="020F0502020204030204" pitchFamily="34" charset="0"/>
              </a:rPr>
              <a:t>• discussiëren over wat het betekent dat wetenschappelijke kennis bestaat uit modellen, en waar de grens van die modellen ligt; </a:t>
            </a:r>
          </a:p>
          <a:p>
            <a:pPr marL="0" indent="0">
              <a:buNone/>
            </a:pPr>
            <a:r>
              <a:rPr lang="nl-NL" dirty="0">
                <a:latin typeface="Calibri" panose="020F0502020204030204" pitchFamily="34" charset="0"/>
                <a:ea typeface="Calibri" panose="020F0502020204030204" pitchFamily="34" charset="0"/>
                <a:cs typeface="Calibri" panose="020F0502020204030204" pitchFamily="34" charset="0"/>
              </a:rPr>
              <a:t>• betekenis geven aan de toegevoegde waarde van wetenschappelijke kennis en technologische oplossingen voor de samenleving.</a:t>
            </a:r>
          </a:p>
          <a:p>
            <a:pPr marL="0" indent="0">
              <a:buNone/>
            </a:pPr>
            <a:r>
              <a:rPr lang="nl-NL" dirty="0">
                <a:latin typeface="Calibri" panose="020F0502020204030204" pitchFamily="34" charset="0"/>
                <a:ea typeface="Calibri" panose="020F0502020204030204" pitchFamily="34" charset="0"/>
                <a:cs typeface="Calibri" panose="020F0502020204030204" pitchFamily="34" charset="0"/>
              </a:rPr>
              <a:t>[…]</a:t>
            </a:r>
          </a:p>
          <a:p>
            <a:pPr marL="0" indent="0">
              <a:buNone/>
            </a:pPr>
            <a:r>
              <a:rPr lang="nl-NL" dirty="0">
                <a:latin typeface="Calibri" panose="020F0502020204030204" pitchFamily="34" charset="0"/>
                <a:ea typeface="Calibri" panose="020F0502020204030204" pitchFamily="34" charset="0"/>
                <a:cs typeface="Calibri" panose="020F0502020204030204" pitchFamily="34" charset="0"/>
              </a:rPr>
              <a:t>• verkennen hoe wetenschap continu in ontwikkeling is, en dat inzichten kunnen veranderen.</a:t>
            </a:r>
          </a:p>
        </p:txBody>
      </p:sp>
    </p:spTree>
    <p:extLst>
      <p:ext uri="{BB962C8B-B14F-4D97-AF65-F5344CB8AC3E}">
        <p14:creationId xmlns:p14="http://schemas.microsoft.com/office/powerpoint/2010/main" val="482788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D52CF-92D3-CBE0-7A64-DBB6366B10AF}"/>
              </a:ext>
            </a:extLst>
          </p:cNvPr>
          <p:cNvSpPr>
            <a:spLocks noGrp="1"/>
          </p:cNvSpPr>
          <p:nvPr>
            <p:ph type="title"/>
          </p:nvPr>
        </p:nvSpPr>
        <p:spPr/>
        <p:txBody>
          <a:bodyPr/>
          <a:lstStyle/>
          <a:p>
            <a:r>
              <a:rPr lang="en-US" dirty="0"/>
              <a:t>Verder </a:t>
            </a:r>
            <a:r>
              <a:rPr lang="en-US" dirty="0" err="1"/>
              <a:t>lezen</a:t>
            </a:r>
            <a:r>
              <a:rPr lang="en-US" dirty="0"/>
              <a:t>..</a:t>
            </a:r>
            <a:endParaRPr lang="nl-NL" dirty="0"/>
          </a:p>
        </p:txBody>
      </p:sp>
      <p:sp>
        <p:nvSpPr>
          <p:cNvPr id="3" name="Content Placeholder 2">
            <a:extLst>
              <a:ext uri="{FF2B5EF4-FFF2-40B4-BE49-F238E27FC236}">
                <a16:creationId xmlns:a16="http://schemas.microsoft.com/office/drawing/2014/main" id="{9E1AA71E-0108-E369-CBB0-8F231CDB12FA}"/>
              </a:ext>
            </a:extLst>
          </p:cNvPr>
          <p:cNvSpPr>
            <a:spLocks noGrp="1"/>
          </p:cNvSpPr>
          <p:nvPr>
            <p:ph idx="1"/>
          </p:nvPr>
        </p:nvSpPr>
        <p:spPr/>
        <p:txBody>
          <a:bodyPr/>
          <a:lstStyle/>
          <a:p>
            <a:r>
              <a:rPr lang="nl-NL" dirty="0">
                <a:hlinkClick r:id="rId2"/>
              </a:rPr>
              <a:t>https://polslab.tnw.tudelft.nl/</a:t>
            </a:r>
            <a:endParaRPr lang="nl-NL" dirty="0"/>
          </a:p>
          <a:p>
            <a:r>
              <a:rPr lang="nl-NL" dirty="0" err="1"/>
              <a:t>Oreskes</a:t>
            </a:r>
            <a:r>
              <a:rPr lang="nl-NL" dirty="0"/>
              <a:t>: </a:t>
            </a:r>
            <a:r>
              <a:rPr lang="nl-NL" dirty="0" err="1"/>
              <a:t>Why</a:t>
            </a:r>
            <a:r>
              <a:rPr lang="nl-NL" dirty="0"/>
              <a:t> trust </a:t>
            </a:r>
            <a:r>
              <a:rPr lang="nl-NL" dirty="0" err="1"/>
              <a:t>science</a:t>
            </a:r>
            <a:r>
              <a:rPr lang="nl-NL" dirty="0"/>
              <a:t>?</a:t>
            </a:r>
          </a:p>
          <a:p>
            <a:r>
              <a:rPr lang="nl-NL" dirty="0" err="1"/>
              <a:t>Osborne</a:t>
            </a:r>
            <a:r>
              <a:rPr lang="nl-NL" dirty="0"/>
              <a:t>: </a:t>
            </a:r>
            <a:r>
              <a:rPr lang="en-US"/>
              <a:t>Science literacy in the twenty-first century: informed trust and the competent outsider</a:t>
            </a:r>
            <a:endParaRPr lang="nl-NL" dirty="0"/>
          </a:p>
        </p:txBody>
      </p:sp>
    </p:spTree>
    <p:extLst>
      <p:ext uri="{BB962C8B-B14F-4D97-AF65-F5344CB8AC3E}">
        <p14:creationId xmlns:p14="http://schemas.microsoft.com/office/powerpoint/2010/main" val="4174242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06EA-6FBB-A33F-05EF-0797BA2B79E8}"/>
              </a:ext>
            </a:extLst>
          </p:cNvPr>
          <p:cNvSpPr>
            <a:spLocks noGrp="1"/>
          </p:cNvSpPr>
          <p:nvPr>
            <p:ph type="title"/>
          </p:nvPr>
        </p:nvSpPr>
        <p:spPr/>
        <p:txBody>
          <a:bodyPr/>
          <a:lstStyle/>
          <a:p>
            <a:r>
              <a:rPr lang="en-US" dirty="0" err="1"/>
              <a:t>Wetenschap</a:t>
            </a:r>
            <a:r>
              <a:rPr lang="en-US" dirty="0"/>
              <a:t> in het </a:t>
            </a:r>
            <a:r>
              <a:rPr lang="en-US" dirty="0" err="1"/>
              <a:t>nieuws</a:t>
            </a:r>
            <a:endParaRPr lang="nl-NL" dirty="0"/>
          </a:p>
        </p:txBody>
      </p:sp>
      <p:sp>
        <p:nvSpPr>
          <p:cNvPr id="3" name="Content Placeholder 2">
            <a:extLst>
              <a:ext uri="{FF2B5EF4-FFF2-40B4-BE49-F238E27FC236}">
                <a16:creationId xmlns:a16="http://schemas.microsoft.com/office/drawing/2014/main" id="{4228BE89-C7C9-DC09-3AA7-74392FDE52CC}"/>
              </a:ext>
            </a:extLst>
          </p:cNvPr>
          <p:cNvSpPr>
            <a:spLocks noGrp="1"/>
          </p:cNvSpPr>
          <p:nvPr>
            <p:ph idx="1"/>
          </p:nvPr>
        </p:nvSpPr>
        <p:spPr/>
        <p:txBody>
          <a:bodyPr/>
          <a:lstStyle/>
          <a:p>
            <a:r>
              <a:rPr lang="en-US" i="1" dirty="0"/>
              <a:t>Foto van </a:t>
            </a:r>
            <a:r>
              <a:rPr lang="en-US" i="1" dirty="0" err="1"/>
              <a:t>een</a:t>
            </a:r>
            <a:r>
              <a:rPr lang="en-US" i="1" dirty="0"/>
              <a:t> tractor met op de </a:t>
            </a:r>
            <a:r>
              <a:rPr lang="en-US" i="1" dirty="0" err="1"/>
              <a:t>achtergrond</a:t>
            </a:r>
            <a:r>
              <a:rPr lang="en-US" i="1" dirty="0"/>
              <a:t> </a:t>
            </a:r>
            <a:r>
              <a:rPr lang="en-US" i="1" dirty="0" err="1"/>
              <a:t>fabrieken</a:t>
            </a:r>
            <a:endParaRPr lang="nl-NL" i="1" dirty="0"/>
          </a:p>
        </p:txBody>
      </p:sp>
    </p:spTree>
    <p:extLst>
      <p:ext uri="{BB962C8B-B14F-4D97-AF65-F5344CB8AC3E}">
        <p14:creationId xmlns:p14="http://schemas.microsoft.com/office/powerpoint/2010/main" val="1252683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holding flags&#10;&#10;AI-generated content may be incorrect.">
            <a:extLst>
              <a:ext uri="{FF2B5EF4-FFF2-40B4-BE49-F238E27FC236}">
                <a16:creationId xmlns:a16="http://schemas.microsoft.com/office/drawing/2014/main" id="{6665FB1F-7374-88B7-9B8D-E1ABE0F37786}"/>
              </a:ext>
            </a:extLst>
          </p:cNvPr>
          <p:cNvPicPr>
            <a:picLocks noGrp="1" noChangeAspect="1"/>
          </p:cNvPicPr>
          <p:nvPr>
            <p:ph idx="1"/>
          </p:nvPr>
        </p:nvPicPr>
        <p:blipFill>
          <a:blip r:embed="rId3"/>
          <a:stretch>
            <a:fillRect/>
          </a:stretch>
        </p:blipFill>
        <p:spPr>
          <a:xfrm>
            <a:off x="5695063" y="323975"/>
            <a:ext cx="3371662" cy="4495550"/>
          </a:xfrm>
        </p:spPr>
      </p:pic>
      <p:sp>
        <p:nvSpPr>
          <p:cNvPr id="2" name="Title 1">
            <a:extLst>
              <a:ext uri="{FF2B5EF4-FFF2-40B4-BE49-F238E27FC236}">
                <a16:creationId xmlns:a16="http://schemas.microsoft.com/office/drawing/2014/main" id="{050837C7-A481-BBD7-7F81-A07EFCA807AD}"/>
              </a:ext>
            </a:extLst>
          </p:cNvPr>
          <p:cNvSpPr>
            <a:spLocks noGrp="1"/>
          </p:cNvSpPr>
          <p:nvPr>
            <p:ph type="title"/>
          </p:nvPr>
        </p:nvSpPr>
        <p:spPr/>
        <p:txBody>
          <a:bodyPr/>
          <a:lstStyle/>
          <a:p>
            <a:r>
              <a:rPr lang="en-US" dirty="0"/>
              <a:t>Post truth</a:t>
            </a:r>
            <a:endParaRPr lang="nl-NL" dirty="0"/>
          </a:p>
        </p:txBody>
      </p:sp>
      <p:pic>
        <p:nvPicPr>
          <p:cNvPr id="3" name="Content Placeholder 4" descr="A person holding a sign&#10;&#10;AI-generated content may be incorrect.">
            <a:extLst>
              <a:ext uri="{FF2B5EF4-FFF2-40B4-BE49-F238E27FC236}">
                <a16:creationId xmlns:a16="http://schemas.microsoft.com/office/drawing/2014/main" id="{49540324-3B42-08DF-5024-F538E7BDB8FD}"/>
              </a:ext>
            </a:extLst>
          </p:cNvPr>
          <p:cNvPicPr>
            <a:picLocks noChangeAspect="1"/>
          </p:cNvPicPr>
          <p:nvPr/>
        </p:nvPicPr>
        <p:blipFill>
          <a:blip r:embed="rId4"/>
          <a:stretch>
            <a:fillRect/>
          </a:stretch>
        </p:blipFill>
        <p:spPr>
          <a:xfrm>
            <a:off x="1831459" y="903861"/>
            <a:ext cx="3795252" cy="4311829"/>
          </a:xfrm>
          <a:prstGeom prst="rect">
            <a:avLst/>
          </a:prstGeom>
        </p:spPr>
      </p:pic>
    </p:spTree>
    <p:extLst>
      <p:ext uri="{BB962C8B-B14F-4D97-AF65-F5344CB8AC3E}">
        <p14:creationId xmlns:p14="http://schemas.microsoft.com/office/powerpoint/2010/main" val="1626230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34150-CDF9-7D1F-3426-9D7EB6616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2145FB-C1B7-EE54-A08B-9CF6B35B41B6}"/>
              </a:ext>
            </a:extLst>
          </p:cNvPr>
          <p:cNvSpPr>
            <a:spLocks noGrp="1"/>
          </p:cNvSpPr>
          <p:nvPr>
            <p:ph type="title"/>
          </p:nvPr>
        </p:nvSpPr>
        <p:spPr/>
        <p:txBody>
          <a:bodyPr/>
          <a:lstStyle/>
          <a:p>
            <a:r>
              <a:rPr lang="en-US" dirty="0"/>
              <a:t>Post truth</a:t>
            </a:r>
            <a:endParaRPr lang="nl-NL" dirty="0"/>
          </a:p>
        </p:txBody>
      </p:sp>
      <p:sp>
        <p:nvSpPr>
          <p:cNvPr id="6" name="Content Placeholder 5">
            <a:extLst>
              <a:ext uri="{FF2B5EF4-FFF2-40B4-BE49-F238E27FC236}">
                <a16:creationId xmlns:a16="http://schemas.microsoft.com/office/drawing/2014/main" id="{D9B139F8-6009-42D4-398F-0E0ABB89DD39}"/>
              </a:ext>
            </a:extLst>
          </p:cNvPr>
          <p:cNvSpPr>
            <a:spLocks noGrp="1"/>
          </p:cNvSpPr>
          <p:nvPr>
            <p:ph idx="1"/>
          </p:nvPr>
        </p:nvSpPr>
        <p:spPr/>
        <p:txBody>
          <a:bodyPr/>
          <a:lstStyle/>
          <a:p>
            <a:endParaRPr lang="nl-NL" dirty="0"/>
          </a:p>
        </p:txBody>
      </p:sp>
      <p:pic>
        <p:nvPicPr>
          <p:cNvPr id="7" name="Content Placeholder 4">
            <a:extLst>
              <a:ext uri="{FF2B5EF4-FFF2-40B4-BE49-F238E27FC236}">
                <a16:creationId xmlns:a16="http://schemas.microsoft.com/office/drawing/2014/main" id="{9FE53358-CF66-2A68-44C2-2CC6BA8C5CBF}"/>
              </a:ext>
            </a:extLst>
          </p:cNvPr>
          <p:cNvPicPr>
            <a:picLocks noChangeAspect="1"/>
          </p:cNvPicPr>
          <p:nvPr/>
        </p:nvPicPr>
        <p:blipFill>
          <a:blip r:embed="rId3"/>
          <a:srcRect t="4192"/>
          <a:stretch>
            <a:fillRect/>
          </a:stretch>
        </p:blipFill>
        <p:spPr>
          <a:xfrm>
            <a:off x="1647566" y="1200150"/>
            <a:ext cx="3963249" cy="1699167"/>
          </a:xfrm>
          <a:prstGeom prst="rect">
            <a:avLst/>
          </a:prstGeom>
        </p:spPr>
      </p:pic>
      <p:pic>
        <p:nvPicPr>
          <p:cNvPr id="8" name="Content Placeholder 4">
            <a:extLst>
              <a:ext uri="{FF2B5EF4-FFF2-40B4-BE49-F238E27FC236}">
                <a16:creationId xmlns:a16="http://schemas.microsoft.com/office/drawing/2014/main" id="{06DC3493-C973-6710-D040-1624C452EAD2}"/>
              </a:ext>
            </a:extLst>
          </p:cNvPr>
          <p:cNvPicPr>
            <a:picLocks noChangeAspect="1"/>
          </p:cNvPicPr>
          <p:nvPr/>
        </p:nvPicPr>
        <p:blipFill>
          <a:blip r:embed="rId4"/>
          <a:srcRect t="37418"/>
          <a:stretch>
            <a:fillRect/>
          </a:stretch>
        </p:blipFill>
        <p:spPr>
          <a:xfrm>
            <a:off x="5488142" y="2347658"/>
            <a:ext cx="3667176" cy="413461"/>
          </a:xfrm>
          <a:prstGeom prst="rect">
            <a:avLst/>
          </a:prstGeom>
        </p:spPr>
      </p:pic>
      <p:pic>
        <p:nvPicPr>
          <p:cNvPr id="9" name="Picture 8">
            <a:extLst>
              <a:ext uri="{FF2B5EF4-FFF2-40B4-BE49-F238E27FC236}">
                <a16:creationId xmlns:a16="http://schemas.microsoft.com/office/drawing/2014/main" id="{BE704018-BC7B-2AC9-1264-1E275E7AB152}"/>
              </a:ext>
            </a:extLst>
          </p:cNvPr>
          <p:cNvPicPr>
            <a:picLocks noChangeAspect="1"/>
          </p:cNvPicPr>
          <p:nvPr/>
        </p:nvPicPr>
        <p:blipFill>
          <a:blip r:embed="rId5"/>
          <a:stretch>
            <a:fillRect/>
          </a:stretch>
        </p:blipFill>
        <p:spPr>
          <a:xfrm>
            <a:off x="5592415" y="3005807"/>
            <a:ext cx="3296443" cy="2137693"/>
          </a:xfrm>
          <a:prstGeom prst="rect">
            <a:avLst/>
          </a:prstGeom>
        </p:spPr>
      </p:pic>
      <p:sp>
        <p:nvSpPr>
          <p:cNvPr id="10" name="Rectangle 9">
            <a:extLst>
              <a:ext uri="{FF2B5EF4-FFF2-40B4-BE49-F238E27FC236}">
                <a16:creationId xmlns:a16="http://schemas.microsoft.com/office/drawing/2014/main" id="{2318AA35-6257-42FE-53DD-8F82C8682D90}"/>
              </a:ext>
            </a:extLst>
          </p:cNvPr>
          <p:cNvSpPr/>
          <p:nvPr/>
        </p:nvSpPr>
        <p:spPr>
          <a:xfrm>
            <a:off x="5135864" y="1074821"/>
            <a:ext cx="360948" cy="304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83594995"/>
      </p:ext>
    </p:extLst>
  </p:cSld>
  <p:clrMapOvr>
    <a:masterClrMapping/>
  </p:clrMapOvr>
</p:sld>
</file>

<file path=ppt/theme/theme1.xml><?xml version="1.0" encoding="utf-8"?>
<a:theme xmlns:a="http://schemas.openxmlformats.org/drawingml/2006/main" name="Office Theme">
  <a:themeElements>
    <a:clrScheme name="TU Delft">
      <a:dk1>
        <a:sysClr val="windowText" lastClr="000000"/>
      </a:dk1>
      <a:lt1>
        <a:srgbClr val="FFFFFF"/>
      </a:lt1>
      <a:dk2>
        <a:srgbClr val="00A6D6"/>
      </a:dk2>
      <a:lt2>
        <a:srgbClr val="FFFFFF"/>
      </a:lt2>
      <a:accent1>
        <a:srgbClr val="A5CA1A"/>
      </a:accent1>
      <a:accent2>
        <a:srgbClr val="E21A1A"/>
      </a:accent2>
      <a:accent3>
        <a:srgbClr val="6D177F"/>
      </a:accent3>
      <a:accent4>
        <a:srgbClr val="E64616"/>
      </a:accent4>
      <a:accent5>
        <a:srgbClr val="008891"/>
      </a:accent5>
      <a:accent6>
        <a:srgbClr val="6B868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59993D1-BF7D-46F0-9307-7DF311163F31}">
  <we:reference id="wa200006214" version="1.0.0.0" store="en-US" storeType="OMEX"/>
  <we:alternateReferences>
    <we:reference id="wa200006214"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918</TotalTime>
  <Words>1621</Words>
  <Application>Microsoft Office PowerPoint</Application>
  <PresentationFormat>On-screen Show (16:9)</PresentationFormat>
  <Paragraphs>254</Paragraphs>
  <Slides>64</Slides>
  <Notes>5</Notes>
  <HiddenSlides>1</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0</vt:i4>
      </vt:variant>
      <vt:variant>
        <vt:lpstr>Slide Titles</vt:lpstr>
      </vt:variant>
      <vt:variant>
        <vt:i4>64</vt:i4>
      </vt:variant>
    </vt:vector>
  </HeadingPairs>
  <TitlesOfParts>
    <vt:vector size="73" baseType="lpstr">
      <vt:lpstr>Abadi ExtraLight</vt:lpstr>
      <vt:lpstr>Aptos</vt:lpstr>
      <vt:lpstr>Arial</vt:lpstr>
      <vt:lpstr>Calibri</vt:lpstr>
      <vt:lpstr>Calibri Light</vt:lpstr>
      <vt:lpstr>Cambria Math</vt:lpstr>
      <vt:lpstr>Tahoma</vt:lpstr>
      <vt:lpstr>Office Theme</vt:lpstr>
      <vt:lpstr>Custom Design</vt:lpstr>
      <vt:lpstr>Wetenschap, Argumentatie en Maatschappij   </vt:lpstr>
      <vt:lpstr>PowerPoint Presentation</vt:lpstr>
      <vt:lpstr>Outline</vt:lpstr>
      <vt:lpstr>Wetenschap in het nieuws</vt:lpstr>
      <vt:lpstr>Wetenschap in het nieuws</vt:lpstr>
      <vt:lpstr>Wetenschap in het nieuws</vt:lpstr>
      <vt:lpstr>Wetenschap in het nieuws</vt:lpstr>
      <vt:lpstr>Post truth</vt:lpstr>
      <vt:lpstr>Post truth</vt:lpstr>
      <vt:lpstr>Post truth</vt:lpstr>
      <vt:lpstr>Post truth</vt:lpstr>
      <vt:lpstr>Post truth</vt:lpstr>
      <vt:lpstr>PowerPoint Presentation</vt:lpstr>
      <vt:lpstr>Wetenschappelijk geletterdheid</vt:lpstr>
      <vt:lpstr>Wetenschappelijk geletterdheid</vt:lpstr>
      <vt:lpstr>Wetenschappelijk geletterdheid</vt:lpstr>
      <vt:lpstr>Wetenschappelijk geletterdheid</vt:lpstr>
      <vt:lpstr>Wetenschappelijk geletterdheid</vt:lpstr>
      <vt:lpstr>En toch…</vt:lpstr>
      <vt:lpstr>En toch…</vt:lpstr>
      <vt:lpstr>En toch…</vt:lpstr>
      <vt:lpstr>En toch…</vt:lpstr>
      <vt:lpstr>PowerPoint Presentation</vt:lpstr>
      <vt:lpstr>Hoe wetenschap werkt</vt:lpstr>
      <vt:lpstr>Hoe wetenschap werkt</vt:lpstr>
      <vt:lpstr>Oefening</vt:lpstr>
      <vt:lpstr>Oefening</vt:lpstr>
      <vt:lpstr>Oefening</vt:lpstr>
      <vt:lpstr>Hoe wetenschap werkt</vt:lpstr>
      <vt:lpstr>Hoe wetenschap werkt</vt:lpstr>
      <vt:lpstr>De wetenschappelijke methode</vt:lpstr>
      <vt:lpstr>De wetenschappelijke methode</vt:lpstr>
      <vt:lpstr>PowerPoint Presentation</vt:lpstr>
      <vt:lpstr>Boodschap</vt:lpstr>
      <vt:lpstr>PowerPoint Presentation</vt:lpstr>
      <vt:lpstr>Wetenschappelijke aanpak</vt:lpstr>
      <vt:lpstr>Wetenschappelijke aanpak</vt:lpstr>
      <vt:lpstr>De slinger</vt:lpstr>
      <vt:lpstr>De slinger</vt:lpstr>
      <vt:lpstr>Jury</vt:lpstr>
      <vt:lpstr>Mens van Vitruvius</vt:lpstr>
      <vt:lpstr>Mens van Vitruvius</vt:lpstr>
      <vt:lpstr>Mens van Vitruvius</vt:lpstr>
      <vt:lpstr>Mens van Vitruvius</vt:lpstr>
      <vt:lpstr>Mens van Vitruvius</vt:lpstr>
      <vt:lpstr>Mens van Vitruvius</vt:lpstr>
      <vt:lpstr>Mens van Vitruvius</vt:lpstr>
      <vt:lpstr>Mens van Vitruvius</vt:lpstr>
      <vt:lpstr>Herhalen van metingen</vt:lpstr>
      <vt:lpstr>Swedish Road Service</vt:lpstr>
      <vt:lpstr>SRS</vt:lpstr>
      <vt:lpstr>SRS</vt:lpstr>
      <vt:lpstr>SRS</vt:lpstr>
      <vt:lpstr>SRS</vt:lpstr>
      <vt:lpstr>SRS</vt:lpstr>
      <vt:lpstr>SRS</vt:lpstr>
      <vt:lpstr>1 2 4</vt:lpstr>
      <vt:lpstr>1 2 4</vt:lpstr>
      <vt:lpstr>Aard van de wetenschap</vt:lpstr>
      <vt:lpstr>Wat wij onderwijzen</vt:lpstr>
      <vt:lpstr>Wet van Ohm</vt:lpstr>
      <vt:lpstr>Osborne (2024)</vt:lpstr>
      <vt:lpstr>Nieuwe kerndoelen onderbouw</vt:lpstr>
      <vt:lpstr>Verder lezen..</vt:lpstr>
    </vt:vector>
  </TitlesOfParts>
  <Company>TU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Saskia de Been</dc:creator>
  <cp:lastModifiedBy>Freek Pols</cp:lastModifiedBy>
  <cp:revision>149</cp:revision>
  <dcterms:created xsi:type="dcterms:W3CDTF">2015-07-09T11:57:30Z</dcterms:created>
  <dcterms:modified xsi:type="dcterms:W3CDTF">2025-12-19T11:50:33Z</dcterms:modified>
</cp:coreProperties>
</file>